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515C61B7-85A2-4AA2-A07A-87250379CD2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B373-6FB5-4D23-A543-C0BB08F758A1}" type="datetimeFigureOut">
              <a:rPr lang="sk-SK" smtClean="0"/>
              <a:t>17.6.2016</a:t>
            </a:fld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D7FA3-5427-400A-8339-2B8C29B95B3C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B373-6FB5-4D23-A543-C0BB08F758A1}" type="datetimeFigureOut">
              <a:rPr lang="sk-SK" smtClean="0"/>
              <a:t>17.6.2016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7FA3-5427-400A-8339-2B8C29B95B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B373-6FB5-4D23-A543-C0BB08F758A1}" type="datetimeFigureOut">
              <a:rPr lang="sk-SK" smtClean="0"/>
              <a:t>17.6.2016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7FA3-5427-400A-8339-2B8C29B95B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B373-6FB5-4D23-A543-C0BB08F758A1}" type="datetimeFigureOut">
              <a:rPr lang="sk-SK" smtClean="0"/>
              <a:t>17.6.2016</a:t>
            </a:fld>
            <a:endParaRPr lang="sk-S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D7FA3-5427-400A-8339-2B8C29B95B3C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B373-6FB5-4D23-A543-C0BB08F758A1}" type="datetimeFigureOut">
              <a:rPr lang="sk-SK" smtClean="0"/>
              <a:t>17.6.2016</a:t>
            </a:fld>
            <a:endParaRPr lang="sk-SK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D7FA3-5427-400A-8339-2B8C29B95B3C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B373-6FB5-4D23-A543-C0BB08F758A1}" type="datetimeFigureOut">
              <a:rPr lang="sk-SK" smtClean="0"/>
              <a:t>17.6.2016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D7FA3-5427-400A-8339-2B8C29B95B3C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B373-6FB5-4D23-A543-C0BB08F758A1}" type="datetimeFigureOut">
              <a:rPr lang="sk-SK" smtClean="0"/>
              <a:t>17.6.2016</a:t>
            </a:fld>
            <a:endParaRPr lang="sk-S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D7FA3-5427-400A-8339-2B8C29B95B3C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B373-6FB5-4D23-A543-C0BB08F758A1}" type="datetimeFigureOut">
              <a:rPr lang="sk-SK" smtClean="0"/>
              <a:t>17.6.2016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D7FA3-5427-400A-8339-2B8C29B95B3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B373-6FB5-4D23-A543-C0BB08F758A1}" type="datetimeFigureOut">
              <a:rPr lang="sk-SK" smtClean="0"/>
              <a:t>17.6.2016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D7FA3-5427-400A-8339-2B8C29B95B3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B373-6FB5-4D23-A543-C0BB08F758A1}" type="datetimeFigureOut">
              <a:rPr lang="sk-SK" smtClean="0"/>
              <a:t>17.6.2016</a:t>
            </a:fld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D7FA3-5427-400A-8339-2B8C29B95B3C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B373-6FB5-4D23-A543-C0BB08F758A1}" type="datetimeFigureOut">
              <a:rPr lang="sk-SK" smtClean="0"/>
              <a:t>17.6.2016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D7FA3-5427-400A-8339-2B8C29B95B3C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7DFB373-6FB5-4D23-A543-C0BB08F758A1}" type="datetimeFigureOut">
              <a:rPr lang="sk-SK" smtClean="0"/>
              <a:t>17.6.2016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59D7FA3-5427-400A-8339-2B8C29B95B3C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ODgjGfC4op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zssvbazpo.wbl.sk/infvzdravotnictve.pdf" TargetMode="External"/><Relationship Id="rId2" Type="http://schemas.openxmlformats.org/officeDocument/2006/relationships/hyperlink" Target="http://www.ucitel2.estranky.cz/clanky/informatika/vyuzitie-informatiky-v-zdravotnictv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dravotnictvo.sk/Elektronicke-zdravotnictvo/Stranky/default.asp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KNHgeykDXF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2492896"/>
            <a:ext cx="7543800" cy="2152650"/>
          </a:xfrm>
        </p:spPr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INFORMATIKA  A  ZDRAVOTNÍCTVO</a:t>
            </a:r>
            <a:endParaRPr lang="sk-SK" dirty="0">
              <a:latin typeface="Berlin Sans FB" panose="020E0602020502020306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5736" y="3356992"/>
            <a:ext cx="6110064" cy="704299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392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/>
                <a:latin typeface="Berlin Sans FB" panose="020E0602020502020306" pitchFamily="34" charset="0"/>
              </a:rPr>
              <a:t>Klasické diagnostické zariadenia </a:t>
            </a:r>
          </a:p>
          <a:p>
            <a:r>
              <a:rPr lang="sk-SK" dirty="0">
                <a:effectLst/>
                <a:latin typeface="Berlin Sans FB" panose="020E0602020502020306" pitchFamily="34" charset="0"/>
              </a:rPr>
              <a:t>S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pracovávajú </a:t>
            </a:r>
            <a:r>
              <a:rPr lang="sk-SK" dirty="0">
                <a:effectLst/>
                <a:latin typeface="Berlin Sans FB" panose="020E0602020502020306" pitchFamily="34" charset="0"/>
              </a:rPr>
              <a:t>údaje </a:t>
            </a:r>
            <a:endParaRPr lang="sk-SK" dirty="0" smtClean="0">
              <a:effectLst/>
              <a:latin typeface="Berlin Sans FB" panose="020E0602020502020306" pitchFamily="34" charset="0"/>
            </a:endParaRPr>
          </a:p>
          <a:p>
            <a:r>
              <a:rPr lang="sk-SK" dirty="0">
                <a:effectLst/>
                <a:latin typeface="Berlin Sans FB" panose="020E0602020502020306" pitchFamily="34" charset="0"/>
              </a:rPr>
              <a:t>K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valitné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výstupy (papierová </a:t>
            </a:r>
            <a:r>
              <a:rPr lang="sk-SK" dirty="0">
                <a:effectLst/>
                <a:latin typeface="Berlin Sans FB" panose="020E0602020502020306" pitchFamily="34" charset="0"/>
              </a:rPr>
              <a:t>alebo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 elektronická podoba)</a:t>
            </a:r>
            <a:endParaRPr lang="sk-SK" dirty="0">
              <a:effectLst/>
              <a:latin typeface="Berlin Sans FB" panose="020E0602020502020306" pitchFamily="34" charset="0"/>
            </a:endParaRP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R</a:t>
            </a:r>
            <a:r>
              <a:rPr lang="sk-SK" dirty="0">
                <a:effectLst/>
                <a:latin typeface="Berlin Sans FB" panose="020E0602020502020306" pitchFamily="34" charset="0"/>
              </a:rPr>
              <a:t>ö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ntgenová </a:t>
            </a:r>
            <a:r>
              <a:rPr lang="sk-SK" dirty="0">
                <a:effectLst/>
                <a:latin typeface="Berlin Sans FB" panose="020E0602020502020306" pitchFamily="34" charset="0"/>
              </a:rPr>
              <a:t>technika, ultrazvukové prístroje...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Diagnostické zariadenia</a:t>
            </a:r>
            <a:endParaRPr lang="sk-SK" dirty="0">
              <a:latin typeface="Berlin Sans FB" panose="020E0602020502020306" pitchFamily="34" charset="0"/>
            </a:endParaRPr>
          </a:p>
        </p:txBody>
      </p:sp>
      <p:pic>
        <p:nvPicPr>
          <p:cNvPr id="7170" name="Picture 2" descr="http://www.kankan.sk/content/articles/733/article-ultrazv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836712"/>
            <a:ext cx="5904656" cy="40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ynekologrevuca.sk/domain/gynekologrevuca/files/ultrazvuk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1914"/>
            <a:ext cx="829143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/>
                <a:latin typeface="Berlin Sans FB" panose="020E0602020502020306" pitchFamily="34" charset="0"/>
              </a:rPr>
              <a:t>Z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aoberá  sa manipuláciou </a:t>
            </a:r>
            <a:r>
              <a:rPr lang="sk-SK" dirty="0">
                <a:effectLst/>
                <a:latin typeface="Berlin Sans FB" panose="020E0602020502020306" pitchFamily="34" charset="0"/>
              </a:rPr>
              <a:t>hmoty na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úrovni atómov</a:t>
            </a: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S</a:t>
            </a:r>
            <a:r>
              <a:rPr lang="sk-SK" dirty="0">
                <a:effectLst/>
                <a:latin typeface="Berlin Sans FB" panose="020E0602020502020306" pitchFamily="34" charset="0"/>
              </a:rPr>
              <a:t>ú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 </a:t>
            </a:r>
            <a:r>
              <a:rPr lang="sk-SK" dirty="0">
                <a:effectLst/>
                <a:latin typeface="Berlin Sans FB" panose="020E0602020502020306" pitchFamily="34" charset="0"/>
              </a:rPr>
              <a:t>užitočné najmä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na to aby sa lieky dopravili </a:t>
            </a:r>
            <a:r>
              <a:rPr lang="sk-SK" dirty="0">
                <a:effectLst/>
                <a:latin typeface="Berlin Sans FB" panose="020E0602020502020306" pitchFamily="34" charset="0"/>
              </a:rPr>
              <a:t>na presne určené miesto v ľudskom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tele</a:t>
            </a: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Eliminácia ich vedľajších </a:t>
            </a:r>
            <a:r>
              <a:rPr lang="sk-SK" dirty="0">
                <a:effectLst/>
                <a:latin typeface="Berlin Sans FB" panose="020E0602020502020306" pitchFamily="34" charset="0"/>
              </a:rPr>
              <a:t>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účinkov</a:t>
            </a:r>
            <a:endParaRPr lang="sk-SK" dirty="0">
              <a:effectLst/>
              <a:latin typeface="Berlin Sans FB" panose="020E0602020502020306" pitchFamily="34" charset="0"/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/>
                <a:latin typeface="Berlin Sans FB" panose="020E0602020502020306" pitchFamily="34" charset="0"/>
              </a:rPr>
              <a:t>Nanotechnológie</a:t>
            </a:r>
            <a:endParaRPr lang="sk-SK" dirty="0">
              <a:effectLst/>
              <a:latin typeface="Berlin Sans FB" panose="020E0602020502020306" pitchFamily="34" charset="0"/>
            </a:endParaRPr>
          </a:p>
        </p:txBody>
      </p:sp>
      <p:pic>
        <p:nvPicPr>
          <p:cNvPr id="8194" name="Picture 2" descr="http://img.mediacentrum.sk/gallery/350/2203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333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7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/>
                <a:latin typeface="Berlin Sans FB" panose="020E0602020502020306" pitchFamily="34" charset="0"/>
              </a:rPr>
              <a:t>Špičkový odborníci</a:t>
            </a:r>
            <a:r>
              <a:rPr lang="sk-SK" dirty="0">
                <a:effectLst/>
                <a:latin typeface="Berlin Sans FB" panose="020E0602020502020306" pitchFamily="34" charset="0"/>
              </a:rPr>
              <a:t> 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 (študujú </a:t>
            </a:r>
            <a:r>
              <a:rPr lang="sk-SK" dirty="0">
                <a:effectLst/>
                <a:latin typeface="Berlin Sans FB" panose="020E0602020502020306" pitchFamily="34" charset="0"/>
              </a:rPr>
              <a:t>celý život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najnovšie </a:t>
            </a:r>
            <a:r>
              <a:rPr lang="sk-SK" dirty="0">
                <a:effectLst/>
                <a:latin typeface="Berlin Sans FB" panose="020E0602020502020306" pitchFamily="34" charset="0"/>
              </a:rPr>
              <a:t>výsledky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výskumu)</a:t>
            </a: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Počítačové </a:t>
            </a:r>
            <a:r>
              <a:rPr lang="sk-SK" dirty="0">
                <a:effectLst/>
                <a:latin typeface="Berlin Sans FB" panose="020E0602020502020306" pitchFamily="34" charset="0"/>
              </a:rPr>
              <a:t>siete </a:t>
            </a:r>
            <a:endParaRPr lang="sk-SK" dirty="0" smtClean="0">
              <a:effectLst/>
              <a:latin typeface="Berlin Sans FB" panose="020E0602020502020306" pitchFamily="34" charset="0"/>
            </a:endParaRP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Prístup k literatúre</a:t>
            </a:r>
          </a:p>
          <a:p>
            <a:r>
              <a:rPr lang="sk-SK" dirty="0">
                <a:effectLst/>
                <a:latin typeface="Berlin Sans FB" panose="020E0602020502020306" pitchFamily="34" charset="0"/>
              </a:rPr>
              <a:t>O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dborné </a:t>
            </a:r>
            <a:r>
              <a:rPr lang="sk-SK" dirty="0">
                <a:effectLst/>
                <a:latin typeface="Berlin Sans FB" panose="020E0602020502020306" pitchFamily="34" charset="0"/>
              </a:rPr>
              <a:t>konzultácie s odborníkmi a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vedcami</a:t>
            </a: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Prostredníc­tvom sietí</a:t>
            </a:r>
            <a:endParaRPr lang="sk-SK" dirty="0">
              <a:effectLst/>
              <a:latin typeface="Berlin Sans FB" panose="020E0602020502020306" pitchFamily="34" charset="0"/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Vzdelávanie zdravotníkov pomocou PC</a:t>
            </a:r>
            <a:endParaRPr lang="sk-SK" dirty="0">
              <a:latin typeface="Berlin Sans FB" panose="020E0602020502020306" pitchFamily="34" charset="0"/>
            </a:endParaRPr>
          </a:p>
        </p:txBody>
      </p:sp>
      <p:pic>
        <p:nvPicPr>
          <p:cNvPr id="9218" name="Picture 2" descr="http://static.itnews.sk/a501/image/file/22/0069/Aw4w.lekari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445646" cy="40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63688" y="685801"/>
            <a:ext cx="6768752" cy="365759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endParaRPr lang="sk-SK" dirty="0" smtClean="0">
              <a:effectLst/>
            </a:endParaRP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Plnohodnotné zapojenie do bežného života</a:t>
            </a: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Počítač môže zastúpiť </a:t>
            </a:r>
            <a:r>
              <a:rPr lang="sk-SK" dirty="0">
                <a:effectLst/>
                <a:latin typeface="Berlin Sans FB" panose="020E0602020502020306" pitchFamily="34" charset="0"/>
              </a:rPr>
              <a:t>učiteľa </a:t>
            </a:r>
            <a:endParaRPr lang="sk-SK" dirty="0" smtClean="0">
              <a:effectLst/>
              <a:latin typeface="Berlin Sans FB" panose="020E0602020502020306" pitchFamily="34" charset="0"/>
            </a:endParaRPr>
          </a:p>
          <a:p>
            <a:pPr marL="18288" indent="0">
              <a:buNone/>
            </a:pPr>
            <a:endParaRPr lang="sk-SK" dirty="0">
              <a:effectLst/>
              <a:latin typeface="Berlin Sans FB" panose="020E0602020502020306" pitchFamily="34" charset="0"/>
            </a:endParaRPr>
          </a:p>
          <a:p>
            <a:pPr marL="18288" indent="0">
              <a:buNone/>
            </a:pPr>
            <a:endParaRPr lang="sk-SK" dirty="0" smtClean="0">
              <a:effectLst/>
              <a:latin typeface="Berlin Sans FB" panose="020E0602020502020306" pitchFamily="34" charset="0"/>
            </a:endParaRPr>
          </a:p>
          <a:p>
            <a:r>
              <a:rPr lang="sk-SK" sz="1700" dirty="0" smtClean="0">
                <a:effectLst/>
                <a:latin typeface="Berlin Sans FB" panose="020E0602020502020306" pitchFamily="34" charset="0"/>
              </a:rPr>
              <a:t>Najviac </a:t>
            </a:r>
            <a:r>
              <a:rPr lang="sk-SK" sz="1700" dirty="0">
                <a:effectLst/>
                <a:latin typeface="Berlin Sans FB" panose="020E0602020502020306" pitchFamily="34" charset="0"/>
              </a:rPr>
              <a:t>pomôcok bolo vyvinutých pre zrakovo postihnutých ako napr.:</a:t>
            </a:r>
          </a:p>
          <a:p>
            <a:pPr marL="18288" indent="0">
              <a:buNone/>
            </a:pPr>
            <a:r>
              <a:rPr lang="sk-SK" dirty="0" smtClean="0">
                <a:effectLst/>
                <a:latin typeface="Berlin Sans FB" panose="020E0602020502020306" pitchFamily="34" charset="0"/>
              </a:rPr>
              <a:t>     - </a:t>
            </a:r>
            <a:r>
              <a:rPr lang="sk-SK" sz="2400" dirty="0">
                <a:effectLst/>
                <a:latin typeface="Berlin Sans FB" panose="020E0602020502020306" pitchFamily="34" charset="0"/>
              </a:rPr>
              <a:t>Zväčšovacie zariadenie pre slabozrakých</a:t>
            </a:r>
            <a:r>
              <a:rPr lang="sk-SK" sz="2400" dirty="0" smtClean="0">
                <a:effectLst/>
                <a:latin typeface="Berlin Sans FB" panose="020E0602020502020306" pitchFamily="34" charset="0"/>
              </a:rPr>
              <a:t>,</a:t>
            </a:r>
          </a:p>
          <a:p>
            <a:pPr marL="18288" indent="0">
              <a:buNone/>
            </a:pPr>
            <a:r>
              <a:rPr lang="sk-SK" sz="2400" dirty="0">
                <a:effectLst/>
                <a:latin typeface="Berlin Sans FB" panose="020E0602020502020306" pitchFamily="34" charset="0"/>
              </a:rPr>
              <a:t> </a:t>
            </a:r>
            <a:r>
              <a:rPr lang="sk-SK" sz="2400" dirty="0" smtClean="0">
                <a:effectLst/>
                <a:latin typeface="Berlin Sans FB" panose="020E0602020502020306" pitchFamily="34" charset="0"/>
              </a:rPr>
              <a:t>   - </a:t>
            </a:r>
            <a:r>
              <a:rPr lang="sk-SK" sz="2400" dirty="0">
                <a:effectLst/>
                <a:latin typeface="Berlin Sans FB" panose="020E0602020502020306" pitchFamily="34" charset="0"/>
              </a:rPr>
              <a:t>Braillove písacie stroje a tlačiarne</a:t>
            </a:r>
            <a:r>
              <a:rPr lang="sk-SK" sz="2400" dirty="0" smtClean="0">
                <a:effectLst/>
                <a:latin typeface="Berlin Sans FB" panose="020E0602020502020306" pitchFamily="34" charset="0"/>
              </a:rPr>
              <a:t>,</a:t>
            </a:r>
          </a:p>
          <a:p>
            <a:pPr marL="18288" indent="0">
              <a:buNone/>
            </a:pPr>
            <a:r>
              <a:rPr lang="sk-SK" sz="2400" dirty="0">
                <a:effectLst/>
                <a:latin typeface="Berlin Sans FB" panose="020E0602020502020306" pitchFamily="34" charset="0"/>
              </a:rPr>
              <a:t> </a:t>
            </a:r>
            <a:r>
              <a:rPr lang="sk-SK" sz="2400" dirty="0" smtClean="0">
                <a:effectLst/>
                <a:latin typeface="Berlin Sans FB" panose="020E0602020502020306" pitchFamily="34" charset="0"/>
              </a:rPr>
              <a:t>   - </a:t>
            </a:r>
            <a:r>
              <a:rPr lang="sk-SK" sz="2400" dirty="0">
                <a:effectLst/>
                <a:latin typeface="Berlin Sans FB" panose="020E0602020502020306" pitchFamily="34" charset="0"/>
              </a:rPr>
              <a:t>Hovoriace kalkulačky a elektronické zápisníky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Prístroje pre Handicapovaných</a:t>
            </a:r>
            <a:endParaRPr lang="sk-SK" dirty="0">
              <a:latin typeface="Berlin Sans FB" panose="020E0602020502020306" pitchFamily="34" charset="0"/>
            </a:endParaRPr>
          </a:p>
        </p:txBody>
      </p:sp>
      <p:pic>
        <p:nvPicPr>
          <p:cNvPr id="10242" name="Picture 2" descr="http://www.edi.fmph.uniba.sk/~jaskova/IKTH/tema02/obrazky/vreckovaLup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48" y="1089144"/>
            <a:ext cx="5616624" cy="351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TEhUTEhIVFhUXFRgaGBcYFxgXGBgXGhodGRcXGhcYHSggGBolHRoYITEhJSorLi4vGCAzODMtNygtLisBCgoKDg0OGBAQGy0mHyYtLS0tLS0tLS0tLS0tLS0tLS0tLS0tLS0tLS0tLS0tLS0tLS0tLS0tLS0rLS0tLS0tLf/AABEIALoBDwMBIgACEQEDEQH/xAAcAAACAwEBAQEAAAAAAAAAAAAFBgMEBwIBAAj/xABIEAACAQIEAgcDCAgEBQQDAAABAhEAAwQSITEFQQYTIlFhcZEygaEHI0JSYrHB0RQkM3KCkrLwQ2Oi4TRTc8LxFRaT4oOj0v/EABkBAAMBAQEAAAAAAAAAAAAAAAABAgMEBf/EACkRAAICAgIBAwQBBQAAAAAAAAABAhEhMQMSQSIyURNhcYEEFEJSwfD/2gAMAwEAAhEDEQA/AIeIXiA2hPcBJO2onu350NxUdWRlOciddQqyIETuTXOO4ktpspXZpkEa5jPu3OvKaiXEBlOU5tJnfXXny/HWvLVyrB1rMln4F3GD+/fVH+/uopxFNT/F+dDCNa6kd09h3ok3aYfu/jWscLM2F8GP51kHRhouEeH5VrPAmmwfBvwFNbOTkDorquF2r2rMD015X1fGgDya+r415QB4+1AMR0QDmTdiBGiR9zjWj1zapxc8vWkwasVE6Goog4i4Y8MunMe0d6mHR9BcV+0wB9kwFWFIWABsDBpiZvL4muD/AHoahxQuqM+6fYJQFATWTrGgBG07a/hSbhbIa4onLMCTsDtOlah0owudkkSo1K6jMYOUff6ikW5w66l4kg5gxM7SZJWB3afdUyk06BrJpXBeC2eotB1FwqIDHMJ1PINRG3wi0HDi2gIEAxy7j3719wvS0msdkaSBvrtVxWHNh/NVqx0iPGk5WPODU2B9mq+JAP0hz7+6psNfVRBP3/lVITJb42qKa8v4hWiKimmCR1dNRpXN015bagZYBqC3jbdz9ndE+ET6MPuqwGoZiOB4dzOTKe9CV18gYPvFAgiWuDcK37vZP8rafGquC4olx2tgMGUsDIG6ZZ2P2hVI8LvWx81iCR9W4J+I0/01U6MsTffN7Wa6W85QHblpRYxnNckV0x0qDD3s06EQ0ax3A8vOgRIRX1dRX0UAYx0gH6RcN1hHZXRddQNo56givcJmClMu4Ld0DbN4xJAmifFsFcsESyCS8QSYGZisyAPZI0E8/eHLjOpzZiw1gaT31y222mVx+9JFTiYlge9V/pg/EUDP4D8KYOIrqvlHoT+dALo/v+/KtonpTLfA3y3l8TH9/Cte6NtNpx5fjWM4a5ldW7m/v7q2Doo/ZcfZp+Tl5RltbDyrqosOeyKlqzmI2u+FdzUb2p513Qhs+r6vq9NAji4K6F1hzHpUd+5lVm+qpPoJpVsdN0Pt2mH7rA/AxRQWhuN1z9L4VwZ5saC2elWFb6ZX95T+E1fscUsP7N1D/EPxp5As9WK9CCvQa9pUB5kFdBR3CvhXtFAfAV7XF14BqvbxR5gH+/Cix0Wq9qL9KU/RjyroXl7/AFmixHl2vLdQ4q9cHsIr+AcA/EUExPGsasxgG886v74SaAGYVItJlvpDjGGmHKnuNtyfTQ17b4nxInSxI7ihX0JIj30AOlxhFLXRth+k3f8A8p//AGAfhU2Gx+NPt4VQO/rFHwr3g+Hi4WCkMQ0gsCDLkk6eNJgH77wKrYPDLbPZkZtTrPfr8TXt/b31zmMihgXormos57656w0wMk6T2ymJu6TLk+5gD980LwGEbNJkDkImR+FMHTW9dXEt1dqeyrBwG00AmR5UNw+YWrTHUtoQe/WTWUY77edC45vv+yHiK7HxP9IP50vYga+8/fTRxFO2q+Hxyn/alrFDWmj1uQgjfzH41rXQm4Smbk1seulZtwDh5vXcu40kTE6/7Vs/BcIqqFQQoGg5ClKVHPJdnResWWiJirH6IwGhmp1QRXjoSIHwpKXyT9NeCmZ2ivCDE1FdsgTv8fWrmGQRScmilxxeyurV3Ul1OdQg1cORSwYcvE458FHjzxhrxG/VsB5kQPvof0bTDfpN6xetKbS4a05e4qupvGyl28stJ0tmyQOQV/IT9KnjDOPrNbHq6z8KO4jgOBvK9u47K126lxgx6pyUsphyih1ByNaUow5i42uojoicswN/7cwbYf8AScTYFiLFl3S2XlHcElFVSczGVUCDJEDeg1vodbe4lorisK10E2uvFm6rlQSyTZfs3AoLZWMwDvBjQeMWHa3da2hdreIs3AgiXW11TlFkgZjDgTzjUVE2OGKey6W7q2rDtee5ctXLOotugtqt1VZj2ySQIAUiZMVRBh3HOM/oOJbDm5clVRsy6CHQONM07MO+rvCuml24wS1fZ2OyFSSYEnQiToCaS/lFu5uI4jvVltn962i22+Kmr3yT4PrOI29JAt3vcWttbX/U6j30qQ7Zov8A7qxFsxdtAH7Ssh9DRfDdJCyhjYaIBlGVoHiNCKbsR0aY3hcW9CdZme2VMMOsa4QCGEEllmQZya1Q6XdHcKti7cFi2rBHMqoQzG8rE60uqKU2AbnHrTgFSwnvH5TX3E+IixbN11JUZZyxPaIA0MDmOdLmGXW0viv4fn8KL9LCP0Ns05YSYifaWCJ0OsVE4pGkHZ5h+l+Ebe4VPcysPiAR8aLYXH2rn7O6j/usD9xrI3sIfYvL5XFZPiuYVz+gXTsgf/puj/AHN8KijXqjZzXqse+saTi2IsmOtvW/ssXUfytofSr+E6cY1NC6XBP00G3mmWgOjNaFw99d9eeYFZ9hvlBP+JYHmrx8GH40VwvTrCN7XWWz9pZ+KE0C6/YbTe8PxqHDKFaSeXjzYn8RQ7C8dwtz2L9snuzAH0aDRBTO1Mmiw7AiubTTUddUCJy1eTUU0r8c4tftX2VWhYWAVHcJIMd80roKPukmOyXrNrKkXWALkHMuZsoIjkNdIO9RYnoyiYcn9KDdXJhbTazJjUiBrE0Q4zwIYh7Tm6LfVkH2S2aCDGhEbH1q3jbNsJcPWMfm2BGVQDoftUJRJUH3tfIlY+yg6oyxLOBt3jbfupOxi01cTxiZbJAOlxTv3e6ljHnVvOpPWnsavk8sSHaNSQvu31PoP/NatgLGg9Kzn5MMPNl2P/NYD+RfxrScPdG0+VFHHOVMutZAHKonYc6763Sh1/ErmieWvcKAi3R1eAJP4mfhXWFYctu+edUsRigNxpyqth8UWaAI+4DzrKRvALXqoWSczTsaspJ399DuK8QVGFu2M9w6hBvpuSfojxPfWcL7Jo05EujTIOPDMcPb+virY93aP5Uew98YYPh1W7jbhbObaBCVQqo7bOy20JIJAJBbWBoYB4ph+mYJTsLjOdz7AEaDzov0dsYa3ibvzZ618Rcdb1tWZLqXDIDPaGTsZimV9RknnNejHR489hPA4ayqB8zWDcusqhXyANmKhMgOQt2e47VNxW1fWzdy3FcdWwh1hiSCAM6QNyPo0F4/w65iVwiW1267EKxnKl1VnDkkaTnuAwd8p7qm4HjnxNq5iWzql3EWkt22kZFtult+ydmNwXdeYC91UQZt0k+StMTfvXrOJYXHuO7iFvqGJLEfNlbgGo/wzuN6++TPoVewOPLX7logqqpleGLddbcg2nCuOwjnaNKeuIYHEYK+mKzDEq1xU6pUFu6C3YlDMXSEzSGgnKva7IFWOn/GF/8ATmxNllaLbvbLKGE9WyKSrjcM66EbiCKAHWlP5R70YO4Bzyr6uPwmsW4P8sGJtQLlpSBztO1o/wDxnNa/0CmnFdNP/UcMCuYKt9FYOqhpys2jI2Vhp9VaARXw4+eTwn8/won0pb9Rufup/UtUOECbrHuT8h/3fCr/AEgcjBOwJBCKQR5j1rKezfjMuNyobx0NXHxQbW5atv4gZG/mtkfGo7luww3uW/PLdX/tb76k6LJMPxK6ogXHA7iSV/lMiuGx4JOezZfxCdW381orXaYM/Qe0/gG6tv5bgHwJqpisPcQzctuondlMe5tj7jQPBPiMhjIrL3gvnB8pWR7yalw9lCut1VbXRlYDw7Sg/cKqoQdj8Zr0CgKLQwF0+yq3B/luj/6ZzfCq93E3bI7LXbJn7do/hXJWu3x962vYuuPCSR/KdKQZCGE6YY1AIvltdnVW+MT8aO4T5Q74/aWrb+RZP/6pPHEM3t2bLzzydW381srrXt/IR2FZDzGfOseErIPvpA4ryjXejnSIYtWZbTLkIB7SnfXTagvS25N4bjsL4czX3yWD5m8T/wA0D0UfnXHS5v1hvBV+6fxoZk90ORFVscJRh9k/dVk1DeGhoGmZDcukhZ5a+hqlxA9thU+MEEjuLD0NVce3bJ7wD8BSSO5yscvky4mAbmHYxMOmvMe0B5iK0qzeE/Cvz5Yvsjh0MMNQfGtL4P0lFy0GJhsuuvPYkflTOTkjmx1u8RCg0JwV1nYGSQSfIAeHM0BucTfMpYd06agd/iKu4PiAVkCzlLHXYSQNP9NZckqRrwxTeQ7BdyCgUASDmzHnusabHvojYtqB486hsNBVwAwMgxGmh7RnU6+kede372sVk5UjpjFN4LF32Dl3jSgHDsBkuMxjMBE82nVix58o5aUWfEgLHOhQxblyqZSSu7EgLrvoDJ8PCiLzgJRVPtoT/laxZVBlYghEIIMEZrk6Eag/N0tdBumuPOLw9l8QbivcVCbnacISJy3dLi6dzRTF0/4JfxbOlkKTa6osGdbcyGIALkLM3NiRMaSaVOhPBL9nili1fsXLbgXWy3FKE5bTkMJGokTI0r0o6PFn7mfoPhuNuKy4dGaQFUC4FcQFYzIyOvsESS2pHnV/H4y4ptK9kibh7Vv50CEcjswHJkTAU+dGeqEzGo8qrYjW9aHctxvIjKv3OaZAqYsY29dw5RsHiP0e811lL3MPcJNq5aQPaKXChHWZieZXQDkq/KlhGw3CLlt3V7lxne5lkKHv4tMQwQHXKCrATvE0+Y3jOHuYlMK9hri9YbfXFUNpcQLZvC0CxzF8iMSyiFMCZ0AzpVwywS6XVe9aK2x1bgX1VwLz5ibjBxpoMjrGbkKAPysa0noZay4G19u/ff3KttB8Q3xpqx/yR4TEJ1uENxASVBtt1iSrEMTaxBVwNCNLrbaTQ0cM/RRawuYsbNpgWKPbkvdd/ZcA7Ea7eJoGgnwIa3W8APj/APX41a48f1G5/wBMfhQzhuPVFYaSxnc/l51LiuIq9o2j7LLBgGY8zWcotyNYSSRnZ/v0rl9j5GtB4R0RsXhl6jEGT+1DhY9xXKRUmP8Aksuam1iAV7nUhh71MH0FLqzdcsTP4qK1iXtscjsv7rEfDnWhp8nuVcz3l08wp9+hFDX4XZtNGS0x+srdYPVtfhR0YnyRFTEObhGYKW7wihj5lRJqWzgLp2tv/KfvNNX6WF0X4CBUTY491PoS+agAeE3/APln1H50O4lZZV7Ssuo3BFNZxbnQfAVzikuhe2rhTp2lIB8NRBo6CXP9hMXlVuq+LQK7KOTGPLlUyvoKzOrwab8mA/V7p/zj/QlUulTfrL/w/wBAoj8mn/CMY3vN/SooV0mb9Zu+Y/pFJ6OeWx6NRXKlJqF6ARkHGBF24O64/wB5oXijqP3adOlfBlKPfSQwY9YszufaHdyPlSVeG3lUxdnXdojo30ctOwC9WYZpViCF00bWoOjvAXxbFUdFygEl55k7QD3VofRThNxFVVdgoDGCq3FMmA2U6qCucjzq6tGUpIv4XgZVVZW8CJke6aJ3eFq9vIwjxHIjYjxFe3cU9tCWtBwASepOsn2R1Ta9x0jnXPCOLpfByGcsTHtAkwAUPaB32muefFNK/B0cfLxt0tneEW7b7L5HA0F3Z48ViJ8Z91c3LsVYuNI0II8P776FvZkyW07qwbOlIsYu/wBjTnVPgNlmusY0CmNRr4nu8PfUeMuAwgI7z4CjfR22BZBA3J179Y37q14U7Ob+RKo0CsFhrhPEMQmI6gWTLXILdhLTh+yNSRAI322b2S1Yx8M9h7tkPbNtxmUK1plJYFg1m4sBmUzJXUEHY0A6Lot7BY22WVWxN+8oLSFZW0IDbEkFxA1E7VJ0jsHBYPHWgGylbt63eaWZptOcly4Tme4joqgtqUa2JOUmvRWjx3srdHPliwl4AXHCN3XItH3OSbZ8yyeVNeI44jFmtEG4LB6pGlQ7uxywdmWUWSsgAGvyHzr9GfJtw29/6TZFqCSAWUhYZWe45UhtDpc59wpiGG50efDrhltX7txVxNkulwK/aLE3bwYKGRmzMTJK9o6CZphtYZLhvq6hlN0aETtat/jPrVThnD7gtIwdrVyNVHat6EgfNPOQRyUrX3C8TfRGL2hcHW3e3aOsda4k22M7R7LMaACVnCJZt5LYyqJgSTuZO/iaxzpXdzYzEHuKr6IJrXTxG3cBCN2o1QyrgeKNDD0rEuJXc12+/wBa9c9M0A0DQPa5BjKTAHd+Jo90RwhvX/Y0QZjmiCfogwe/7jXmF4fnURazba5Rv50T4bau4dmNqyuZwoYxpCzHMd5o7FUF+kfHXw+RR27jns20K2xGupZ82kwNO+lN+k+Iuy2UWoYgQ7XSY3OZwI7uyBRHiPDcViHDvkBAgc4HhFTcF4TirfY/RsM5B0uuztp/0suh8iKpZAALYxF8yFuXD36kfzHQUQw/Q7EN7WRB4mT6L+dONvhuMYfOYkIO61bVR/rzmpk4Ba/xGuXD9u4zD+WcvwooBVXovhrf7bEa90qnwMk0QwnCsGCAlhn8Slxh5ywj0pmw2DtWxFu2ijwUD7qnmjAAu1hcuiW4HgAv5UN6UcOuXcM6qgnRtWiMpkkQDJiR76ZDUTmgD82cVkXW5bcweUTI8jUCE99FekmGyX2X6pZf5WIoYtc0tndB3FGtfJoP1IeNx/vigXSN/wBYu/vfgKYPk5H6hb8Xuf1kfhSx0jb528f8xv6oqTGW2aNUbmuyaicUDEjj3EGsYtuauqyp1B0jahF/gdq+QcM4Rj/huez7n3HvmjPTDhr3bylQYCSxj2QDuan4NibLfMkKiqO0WPZckfSbe23ORp4a0lxu+xr3SpFzor0bt4cOTcZiRDMBAUg+yE3idJ5nQd1EMXhmtx1b5HbRMom2f30HOSdtfAjeHE4h7JGVWuKsZLYHz9vkGERmtiTA8foxoc4NbBHWFlYv9Iew3KCPoN/uBA1Oqxkxk3edg5sdiSAmLt280zIJ17iG9T2Sfwq/iMAjIoGtw+w05XzsNGW7GsLtmka1ax1sOpUCFE5j9JI3KTowHM+zyIJilPEcSOGItvcvPbY9m4uWJ8JgTDarl2YEToTS9WidIPEtZEXJe2sTdyxcUDndQb5mntDUDnyodiroNwJaaSdN5E88pA7Ucx7Qg6GiDcQJtTqW+gygg6adkHXRZOQzvpuYBWOGGyvWWgpa5/hkxafnIP8AgsVhi2gjYgGspccZb2bQ5JRxeA5w7o7hiocnrWO7h2Ck8xlUwPI699GnYIhIAAVSQNhoKo8CB6skzmLEsWADFtJkjeNAOcATrNX3EiDsdD5UUloyk7ezNuiPSr9Fyq9vPbzMXAMEh1VSCDowGRTB8e/R+v4/AY60LVq4SjyHsGRo0WwMhYZdXHsMNjrSxxboNbaWw7ZD9RpK+4+0vxpP4hw29h2+cRl10bkfJhpPhvWykmYOIW4x8kCXVN3BXGUfUcM6gwGAmOsTQgxluDWc0VoHCLJs8IWwCpuN1GGORpAdhaw9whl107bTodDST0c6fYrCjI0Xbck5W9qTqYfffvmnbhHSnh2IC55S8bpIkFXBe4csXFPsrm1k8tqogM9B7ZCXWKLaDXmHUIWZbLIBbcSwGrMpeQADmB1zFmI4TGJZwdu5edUUWUZiTpJUE+ZJPmZoZi8HdsDF3bVwXestyyGEcOtsqLkoIZmUW1ghdLa671T6Tpau3MKL1hntWnctYK9sP1cW7qqD89kGYRbLkG4pG2gBbxHFFvoTcwl1ECl0e8iCQNc2XMXtnuDBW30FY5aJKLpqY089Y8a1bjd20mBxDWTeCm23ZvdeCrMCAAuIGZR2h2RoO4a1m/B7Oa/YT7az5AifxoGgPg+meLw7FWOYAwUuKQRHKdGHvp34D8oWDvLN79XOo7eqMREhWG51GhA3or0i6G4bFkuexcP0gJBPeVO/uIpDxvyX4ksFS5bygdlixA1JJlYkanxojOPkpxZoZ6T4XdAz+IgKffNRt0tP0bQUev3VnFv5O+JWGlHQqP8Al3WE+alQTU9u7i7HZvIc0nZCRHKcsXBr3W238NbTQqHs9JbhM6eUaVYbpUApPVFmHJWAn+bakJ+MNkRv0e6zPmhFVtADAZmgZQ2sSs6axIr62eIXP2WERB33GLf0aj3imwD2L+UllOX9Eynue5+SVVPyj3ydLNoDxzk/eKFcV6PY/qXu37qFbalsioI03hoDetKVrFGdRpz11qG14YzQD08xR2W0P4Sf+6mXo10hOJRs6gOhE5diDsQDqNjp/YzJBTN0CvRfZeTWz6giPgTSWwFT5QbWXG3NN2J9QG/GlytJ6XdE8Ri8TdfDhCUCFlLZWOZYGWRB9g7kb0hcT4TiMOYv2blvxZSFPk/st7iaxntnZxv0o1ToAkYGyP3z6uxpN6TPreP+Y39dPHQkfqVj90/1GkLpAZ6398/1VBlLyaPfuXJIVBHeW/Cq1xrp3uIvkJ+80Euvcb2rjn3wPQULx9x7WcpObqyQZMzqDHf9H4Uovs6LapWMNrFhlJliZOVyN9cq6DTKTPj4a0P4pwUKvZgN7TgRkuc4U7KWP8Jg+zzrvjylh9crMyqreRVZI9TIo9hodrasQQ3aCkwWPIp7oMf+RqvSS0pAfoziHtEnEAkzoDo9rwWdRpuux0GkmWW62f5zDuoBkMdkv8imnsXAYBPuXvqPjOAW4uXNy0ubFR9Vo79vAZiNAoKeMdetYjqQkpoDbOiusaOCPZUD2WGw8Zm0uztCvriWh0wPExiOzazKEMGey9ojQLcH/L7j9/s0ct8LQKQF1I7QG5+1b3ygZjruJ5gwRWEw6sq3bDDOdA5EdaYg27w+47EeJmr2G4upXYhgcpTXOrz69VOk+7zn8Ckn5AuOsnCyQR1TfS7MSJIzMwIFwTPZB35g61zxh1QXxaFwMPaWQpQZswKEaNIGnPKNdoY8XhFcMbwVjHaXdBGoa2uxImZ5HvBpf4DxE28S+GJMMhdHZh29Ikq3ZGmmXkUinhqx5W2S9A710Weqvx1kdZICiRcOY6DxO/jTK1AcSGtYgXIGTLE7AySQpY6L3j0PI0WsYtbglT5g7jzFZugdnZNcugYFWAII1BAIPmDXprxTrSELHFehlp5ayerb6upQ+7dfd6Un8S4PesH5xCByYaqfI9/nrWq5qjxNlbilHAZW3B5/3p6VSkyXFMzfgnSK/hgy22GRyC6ECHIjcxOoUCZmK0vhHyh4TEL1eKQWywghhntN56ae8R40C4n0Os3Ja0eqbw1Q/wAPL3elJ/FOBX8P+0Ts/XXVfXl74rRSTM3Bo0f5Qsi4NjZuko5QBQwe2QWB7JMlYA0CkDTbuUeiSTi1P1EZvXT8aW7F1iAmY5cwMSYkbGNqbehVvt3X7lUepk/dTloI7HnrdK5F2q4NeTWBsWWvVFdIYQyhh3EAj0NRzXs0wo5ZF07I0AA01AGwB7h3V0WNRYq8ER3OyKzHyUSfupSHTtGHYTK0fTbQHltv6ijLBuhuvWw6sh2YEHyIg1hOIQozId1JU+YMGtBtdMbyftrSsvemn50h8cxCXL917c5WcsJ09rU/Ga0gjOTsIYS7KKfD/ajvRG7GLteOYeqkffFK3DH7JHcfvozwK9GJsn/NT+oCr8kGt8It/PX271tfDPRd7YIIIBB3BEgjuI51Q4Qvac/u/CfzopFZy2aooLwu0FCogQDYIAoHko0FIfG/k9vmTZuo4LTDSh/EH4VpRoa/HcKDBvoPfUOkUk3oQrad9UuL2v2c7ZwPUg/9tFzYgzVPjdsm0QDBka6wPTWsY7NnlA/jWFW4baTv2iR4Ae0ORzGZqouOKYrtqWSxbJyjcGNl8107vxvC6etDGAdEIMTqHnfdeyDI/CvMFh1us+ae1eyyPaC2h1keIOXL+VdMX4Zk07tDKb8WVkgtdQBiSMrmAHWZ9sGF8yYmTNs8GQ2YMkEauPbtkwcnkTuNiddNyo8Sw9wdXZRWci6QrAEqoWD2gNJLMI9/fTrwbjaXbSOPm3KFurfQLGhVid4htDB094SuOhv1bFe/i3wZOeMpXtD6Lr9FF+OvLXuMkbV0XIxKuFu5QoJjMqnbCuNszcmO49at4/CLeBkSiMSoiSr87wndR37EADkIQ+IYi9h8QFRc9tpAnVb4J7RPcZgRutWkpa2JS6e7Q38L4ocQ2XKbZtmMsmcO2+pOptnXte4/aLX+G2bhKgLnSCXMQhcaFZ+g3MHvHfQHirdStu4BlJWTeciZB/YsR+0CyDsSZBM1K+O6w2cRagW2+bd3BPZYwAqjSUfTY6ZaTTTEleNlzj3C1CqADkJh2QwoMAdpWkAg5SCIiJqjhUZQQZD2mykyJI3VoG2kD3r30YxOGBQO7Nn9o5i3tLo4FsHvAOukUp4Lj8Yq5hnLw7ustlAGWcveSOyvP6K1NdkynSr5GnC8V5XP5h+I/KiCEGCCCO+l+3ZYgzvz+zrlJbkIME67VNwxXy6tkYSGUHZl7NwaiSRowMAQ5jvrLSsajboMNUFzGW19p1HmwFCsZYJkFmPmSaCYvAjKTHprWX1vsbf0z+RwwfG8M5yreTN3Ex6TE+6jGGAYxoe/nWF46+ltgCGk7AKSY9NKI8IxqNEMV75BEeda9nV0Z/TV1ZofG+jWALZmcWTrOR1UH+AyPSqvDsRhMMGSzcuXmJkkLmY8gNABVDBWkaCFR/GQfg29NeDnKNAo7lgD0FVGdkz4XDINONxDfs8Kw8bhCfA1E1jFt7V23b8EUsfVqPmAJJ/v31G9wHZS3l/5FU2lsiMXLQn43h7XS6JiWdkgOjEwCdRtoNqHLjsXhTDFsv2u0vuO3oaY+jWCKXMQ1wgG9eLLEnsycobTQwaYksJsdonVYBGs+1voCfKna8EuMl7hAx/Fb+Jtslt07SkFIgwdDvr/AHvSHieGYi24z2yq/aMz5Msg1tFzonhbuS6Ua1PJDG/szp2T5RVLj/CbuFUuvz9j6QfV0Hi0dpfFgY599XFoiSZkqXrlvYkD1HpUOIJds0AHnGg86fGwGEv6WmFpz9FgIPgJ09CPKl/i3RzEWTqjETuvaX8x74qyAPgdCRRPh7xcRoMB1Ox5EUPewyntdk+Yn4VYtYxl5yPT40Abj0f4jZuZgrrmzHs7NoANjrvNGiprBLGJV2lXKuTOp1J7550z8K6Y4uxAf51O5tT7jv8A3tWbRopDPxDiGJzMCQqxkZRl0fYkdmYIg70nX7Ft3ZtCJ0MHkMo5eG9Hcd0ow94pcCsrg9pDGvIQdJOsaxyqE422xzNhrpI0/Y67bjw/3rLo28nZGUFBV+9f7LbJQrjdgmy4Xfsn0YH8KMzVTiCxbc/ZJ9BtWS2ZWK2Dxi3TH01dxOUaZVBEc/pNp4mrHR7HhTbz6fOM28ZofKcrdxDEEHxodg7Ia7cyRPabcydGHPSdq+4HiRlsi4BHbBkTJ6wtqu8wu41rorAk72N6oDirsgsVtTuF1BVmkQYIpf4zhblu3et2kZg911MENAFwsdANSRk92apuD3XbFkB7TBrbg55zSbMkeIBO/n3Vds2nd8TbzWpIDoYYEMyJcUjlup9KI+locouUdeSpwDjFy3hZu3G0zdrdktSFA5lgzToZ9NKM8JZGdlVQzqZAcA27TwCjQfrLIHPTLJEiqnHmsXLNtmECVzdoKctrQLc01lydSJ31qniuMq2XEWdYBDE7AAgsqr9gw4JklcwqnnKDqlh+A/xfApdQ54cnt2i+qK4kNbRdM8yw7ich5TSvwjjPW9bhVJAuKSrsYbMBqABoggBo/wAsUxW1uYkZhqW5zAS4u6z9EHSB4rA0oLieDiziBfQSWJcMRCI4Iz6eZza6dqI0mnCqpkSdPGgvwmzeKB3lW0ZgdWLr83eEb6kBuUg71FxXhtm3eGJC9pGXOH0ZkPZV0U6ZoIEazprvTBgsQjBbi7MdTu0xlZROsxAnnCnmTUPGsMGRraAFiuTeAsgm27tuBMbR7PfUdvUNrBxwvFqZykkE5gCJYMV7amNJYA6ydhuNaXuNdIEsXJtnNngGNRmGiOzc5WUYDmCTvQrg7lTdt330KFisZDmtmT3uSBm3HKhXGsM+a5FyVD5ZgDNMFc07FhBiQuugkGhpKyrdJjDwfF4ln7YUo2q65WH2Ney3nOvKjt3D3N8nxWfgaRuGdISD1d8a7Tz945/fTxw/jaBfnGGTlcmQB4nu8eXOsowg3lF/W5EsAzEYK4TJtge+oVwl7SFCFTowOpHdtp5GR4VY6XPic6C0tw2SoJa0JJM6jMoJURER38+Q9MFjbmQWbd62AZJuOwUkwMzBtSfAT7pM9EeGKMZc8nhh/B45w6i9ZBU6Z1EOviU+mvipn7Io1h+P4NjcW2xuNbIBABAJMxDxBXQ6/CvFwRIykgmNRynmYAmqHEHXDAl0DA6kqvbA2zuJJKDmVObwiomv8dji067aCNoNcbM4gfRXkP776JKoUa93fQnh+MDLmGmsHmNpEHmCNQfGpbmIJ3M1wO79Wz0klWNFLHMFfsHTfwnuo5Zvm4FUqpHVklVVco0WUysD2j2hEiAdeVA8ThTddB2QimXZiFCjlqY1onieN4K2IOIzAbLaLsSQIjODGXbSQNK6OBOmzk/ktWkWrj6i4SZZSnZIISd7alSpLFoGYfU5VasXzmZQJiMw03OkmXMAiDEbd8xSxd6bJOXD4Z3IJjMx5/YSSfWuBjeLXvZUWV78oSB/FLV0dWcnZFrjPQi1eDPbBw7bkGDbPPYHs+7TwNI7cSxGDc2jcS4o5Zhctwe4gyvlp4iinFbFlDOP4ok80Dm4/uWZ9FoQ3H+FWzFjC4jFNyZ+wh/mj+mrSaJlROLeCxZgBsPePcM9snyG3w8zS70iw/6Jd6m+vayBgV1BUkgEc9wdxyo0/TbGDSzYw2EQ8gAze4mBP8JqpdsXMS4e/mu3YCgtbgkCSAq5QCJJ9kRqabaJoU7WMLXMoRsp201B8YnSmDh9x4IJOhpowHQzFXIiwVHe8IPQ6/CmHA/Js3+LeUeCLP8AqaI9Knsh9WIOEuZXR21yurHuIBmIO+1bivCbHKzb/lFDMD0IwVve2bh77jT/AKRC/CmRVjQCpbKSM72qHiAzWrg70Ye/Kat38Ow3B8+XrVciudM2aoRODXCMQ4MZerkdrNIbKduWh5VLg8Kr20MdrrWjvEK5EH6Qkgwe6qptG3d7c+xkHaBjKeydNRvHuqThWJNsOD2gLzEEbwQF1X6W+4rb8AibhTXrWORVZgrBm0nfIwI7wZFFrV7EdfmU3CeosHnvHVn4N8KqYjFi3i7N5W0LkEhjsezv/Noe6mvD3vnCYuf8Pb5iNHUHWfCq7qs/AU6/Yt8b4RcumSGy3V0ZphLqkiSTsCBr5nnFUej2CFlit3tSYb6lp19lz9aDodhBO9aHiLSsArjTrSpzPy0Ow13pIxV1bitqM9oEOPZRlXZoOrER6COQlxncaJcalYf6P3QmfDsdEiANFRdrbTEQplJHLKeYq/xCyLisrRuSCdES4vee4z/q3MUi8N4rcu62VzXLcBS/ZtshEZTsTIAAnuUbmmTh2JW6oa4xYbS/ZVSNFMc8plTAG3jUNdXbNPcsA/gfFnztaHZUtlNy4IC3BoFRPHVT4HlTHZxy2yLL/TB6sN7RI1dLh5Mu666jfxTuluJZWNy2DmnI7HcGNCq7LmA337M86u8HwzYywHZsjSvb+l1yfsrqz9YAqW2nvrRxvJMZf2+f+wecZ4YVxKYp5y5wt1o9oEZZUd5SRHIqJ1NFMPwoWrhUKGW5ZymTmLm13nYTbII5wfCjmDyXbQR7feptn6J8TuIaI/eXuoLevOqGyoZmt5GR4MlMx6t2A1JXLcXKBrtyqXJsIx8CN0u4emHvtbB7HtITJMNsCZ1gg60JwHGmsnsmV5qdR99OnSXhNvEujdaS6gq+hiNMqrsIEHbTWuMH0asxAQtqBJMan0HjWPXNBZ50X6QKTFlipP8AgMZQnvQ8jodBpqdOY0DDF3RWym3OpmJju0Onnrp4nRZ4L0RXDKWe8qEknsqgIUggg3H1iO7Lz1naa1xpyGtNdRcjAF1jMUM5WtmY6wkEZOQVoIrSDdVYNdnfkL8Sx2TsqCxidI+bnTOzEwgkjeWGkiorGEzkm4e8+LRp1h7gNm7xPnVG9xiyqZLORuZIhknmxMdu73zp3VFhb3V6XrrF2ObI2wAUlc5OpGUEEabKN6bsFX5J7co/VosW9chiefas21+oJW4G7iROtWcRwnEXEMN1WnZPtNy+iPzoXiul1lSGt2zcYCEB7KqOU851jQbVHhMHxTiE58UuHtH6FkFXI8WPa+NLrBu2N8s0qRRu8Bw2HJbHcSthuahsze4HX3BahPSfhif8PhL+Kb6z9hPfmj+mmnh3yT4Jf2itcJ3LMZnv051LZ+TFEc9XeK2zyKSw8JkA+cVopIwabE+50w4iwixZw+FXwXOw95hf9NCsVh8ViNMRi792foBiqn+BIB9K2HBdB8IkZg1w/abT0WKP4TAWrQi3bRP3VC/dS7CoxLhXyf3T7GFKjveF/q39KeOHfJvYABvs7NAlVbIgPMDKAx95p9ivopNtlLAG4f0bwtn9lYtqe8KM3vY6miq2wKkAr00gOMtfZa+NwVw17wpAd5a+LAb1Xa6ajZqYzIuE9LLlsEPLAbNuNhofX40x4TFJiEz29xObkBFZwlxiwknVWnXfRt6ZOhbGW1O5rzpPrlHbF3hg3jqDroI3LA6DQg6agz9X1oJhkuIbsaot22/hqc2seyYG9MfTa2BeJAAPY1A13XnQhTD3I07I/oau7ilaOeSqR10guh1VlYoSYJGUToTrMBtW560b4beuC4utuHsuAWRp0y3YGQFT7R9KWOkoARgNB2NP/jr3AXWUYbKxEltiRp1XhWkVgnsrdmmXs7AlmIUMrHInVyGB+mwED86znG2bdrFZbbfOrdKggEhiTC53fVpJEQNKOpcJSSSTktakz3Utcb/4332f6EquOOHYpyyqOcXxkq4vWlA3W4j65TMkQNFBOogaECOVFOGYp2cOZy3ObmDn0BDfvCBI5hSNzXfSe0q45AqgA4diQAACc7akDehvAhmL5tZQkzrJg60Oqsbu2h8GEtFZZTcGWGzAAFAe4/TQxv3DSq2DunD3TmIZdnb6JQiQUB3MQR/DHOu+FMSqTrrY319pO168++uccJaxOsW7keEFiPQxWcW22hyVVJBu9fCXMwM9aFDa6uxE2r8DZWAIjmyr7h/SIXrZF6zD3DoZiDOhIB+irAEAa9oEUO6P3C2CLsSXBcBiZYDrEMSdYnWmZdb0HYMIHdGYCO6AAPdTWJFVi/kU8VhcRZVDdvhJJLFcihmP+FmaGWAN4adaJNxPCOmdmusSo7SksVJhHhiwEzIkD3mpflJE4CyTqesmec5omfLSk7gn7Fv3v+5auuysy79ZdQ8vFuqZQ7G6GLta0khAW0OcRbKAKNASZ3iRUvELr4lkCJCrnNzM09jmigADP7JGx7JOgmgmCUHEoCJHVbHUagz61o3BrSi40KBBBEAaEpJjupSxTGpN4F61wu0l8ME1KAqWjMT9Y6avz23iBQXj19HuwpzMdHufXE5goE6KCT5nWTRLiH0DzL6+MtrPnSy3tn94/fWUpFBPhGCthwWPrsKesJpGXTuikS1ypk6NsYYSYBECpiDHjA8VOz6+PP399GbbBhKkEUo2qJ8KY5xrzrRGbQey19FdGoTVMhZOyRXDPXBrg0ikjprlRlq+auaQz4mgfEelmCs+3iEJmMqHOZ7jlnKfOKy7p1jrrYi7ba65QZYQsxUa8lJgUtYXtXSG1EEwdRMHWKzc/BooGl8S+VBBIw9gsddXIkeORCZH8QpV4n05x13a6UHdaURPmNR72NLlrtZg2oUaA6xry7q43bXXXn+7U9mUk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data:image/jpeg;base64,/9j/4AAQSkZJRgABAQAAAQABAAD/2wCEAAkGBxITEhUTEhIVFhUXFRgaGBcYFxgXGBgXGhodGRcXGhcYHSggGBolHRoYITEhJSorLi4vGCAzODMtNygtLisBCgoKDg0OGBAQGy0mHyYtLS0tLS0tLS0tLS0tLS0tLS0tLS0tLS0tLS0tLS0tLS0tLS0tLS0tLS0rLS0tLS0tLf/AABEIALoBDwMBIgACEQEDEQH/xAAcAAACAwEBAQEAAAAAAAAAAAAFBgMEBwIBAAj/xABIEAACAQIEAgcDCAgEBQQDAAABAhEAAwQSITEFQQYTIlFhcZEygaEHI0JSYrHB0RQkM3KCkrLwQ2Oi4TRTc8LxFRaT4oOj0v/EABkBAAMBAQEAAAAAAAAAAAAAAAABAgMEBf/EACkRAAICAgIBAwQBBQAAAAAAAAABAhEhMQMSQSIyURNhcYEEFEJSwfD/2gAMAwEAAhEDEQA/AIeIXiA2hPcBJO2onu350NxUdWRlOciddQqyIETuTXOO4ktpspXZpkEa5jPu3OvKaiXEBlOU5tJnfXXny/HWvLVyrB1rMln4F3GD+/fVH+/uopxFNT/F+dDCNa6kd09h3ok3aYfu/jWscLM2F8GP51kHRhouEeH5VrPAmmwfBvwFNbOTkDorquF2r2rMD015X1fGgDya+r415QB4+1AMR0QDmTdiBGiR9zjWj1zapxc8vWkwasVE6Goog4i4Y8MunMe0d6mHR9BcV+0wB9kwFWFIWABsDBpiZvL4muD/AHoahxQuqM+6fYJQFATWTrGgBG07a/hSbhbIa4onLMCTsDtOlah0owudkkSo1K6jMYOUff6ikW5w66l4kg5gxM7SZJWB3afdUyk06BrJpXBeC2eotB1FwqIDHMJ1PINRG3wi0HDi2gIEAxy7j3719wvS0msdkaSBvrtVxWHNh/NVqx0iPGk5WPODU2B9mq+JAP0hz7+6psNfVRBP3/lVITJb42qKa8v4hWiKimmCR1dNRpXN015bagZYBqC3jbdz9ndE+ET6MPuqwGoZiOB4dzOTKe9CV18gYPvFAgiWuDcK37vZP8rafGquC4olx2tgMGUsDIG6ZZ2P2hVI8LvWx81iCR9W4J+I0/01U6MsTffN7Wa6W85QHblpRYxnNckV0x0qDD3s06EQ0ax3A8vOgRIRX1dRX0UAYx0gH6RcN1hHZXRddQNo56givcJmClMu4Ld0DbN4xJAmifFsFcsESyCS8QSYGZisyAPZI0E8/eHLjOpzZiw1gaT31y222mVx+9JFTiYlge9V/pg/EUDP4D8KYOIrqvlHoT+dALo/v+/KtonpTLfA3y3l8TH9/Cte6NtNpx5fjWM4a5ldW7m/v7q2Doo/ZcfZp+Tl5RltbDyrqosOeyKlqzmI2u+FdzUb2p513Qhs+r6vq9NAji4K6F1hzHpUd+5lVm+qpPoJpVsdN0Pt2mH7rA/AxRQWhuN1z9L4VwZ5saC2elWFb6ZX95T+E1fscUsP7N1D/EPxp5As9WK9CCvQa9pUB5kFdBR3CvhXtFAfAV7XF14BqvbxR5gH+/Cix0Wq9qL9KU/RjyroXl7/AFmixHl2vLdQ4q9cHsIr+AcA/EUExPGsasxgG886v74SaAGYVItJlvpDjGGmHKnuNtyfTQ17b4nxInSxI7ihX0JIj30AOlxhFLXRth+k3f8A8p//AGAfhU2Gx+NPt4VQO/rFHwr3g+Hi4WCkMQ0gsCDLkk6eNJgH77wKrYPDLbPZkZtTrPfr8TXt/b31zmMihgXormos57656w0wMk6T2ymJu6TLk+5gD980LwGEbNJkDkImR+FMHTW9dXEt1dqeyrBwG00AmR5UNw+YWrTHUtoQe/WTWUY77edC45vv+yHiK7HxP9IP50vYga+8/fTRxFO2q+Hxyn/alrFDWmj1uQgjfzH41rXQm4Smbk1seulZtwDh5vXcu40kTE6/7Vs/BcIqqFQQoGg5ClKVHPJdnResWWiJirH6IwGhmp1QRXjoSIHwpKXyT9NeCmZ2ivCDE1FdsgTv8fWrmGQRScmilxxeyurV3Ul1OdQg1cORSwYcvE458FHjzxhrxG/VsB5kQPvof0bTDfpN6xetKbS4a05e4qupvGyl28stJ0tmyQOQV/IT9KnjDOPrNbHq6z8KO4jgOBvK9u47K126lxgx6pyUsphyih1ByNaUow5i42uojoicswN/7cwbYf8AScTYFiLFl3S2XlHcElFVSczGVUCDJEDeg1vodbe4lorisK10E2uvFm6rlQSyTZfs3AoLZWMwDvBjQeMWHa3da2hdreIs3AgiXW11TlFkgZjDgTzjUVE2OGKey6W7q2rDtee5ctXLOotugtqt1VZj2ySQIAUiZMVRBh3HOM/oOJbDm5clVRsy6CHQONM07MO+rvCuml24wS1fZ2OyFSSYEnQiToCaS/lFu5uI4jvVltn962i22+Kmr3yT4PrOI29JAt3vcWttbX/U6j30qQ7Zov8A7qxFsxdtAH7Ssh9DRfDdJCyhjYaIBlGVoHiNCKbsR0aY3hcW9CdZme2VMMOsa4QCGEEllmQZya1Q6XdHcKti7cFi2rBHMqoQzG8rE60uqKU2AbnHrTgFSwnvH5TX3E+IixbN11JUZZyxPaIA0MDmOdLmGXW0viv4fn8KL9LCP0Ns05YSYifaWCJ0OsVE4pGkHZ5h+l+Ebe4VPcysPiAR8aLYXH2rn7O6j/usD9xrI3sIfYvL5XFZPiuYVz+gXTsgf/puj/AHN8KijXqjZzXqse+saTi2IsmOtvW/ssXUfytofSr+E6cY1NC6XBP00G3mmWgOjNaFw99d9eeYFZ9hvlBP+JYHmrx8GH40VwvTrCN7XWWz9pZ+KE0C6/YbTe8PxqHDKFaSeXjzYn8RQ7C8dwtz2L9snuzAH0aDRBTO1Mmiw7AiubTTUddUCJy1eTUU0r8c4tftX2VWhYWAVHcJIMd80roKPukmOyXrNrKkXWALkHMuZsoIjkNdIO9RYnoyiYcn9KDdXJhbTazJjUiBrE0Q4zwIYh7Tm6LfVkH2S2aCDGhEbH1q3jbNsJcPWMfm2BGVQDoftUJRJUH3tfIlY+yg6oyxLOBt3jbfupOxi01cTxiZbJAOlxTv3e6ljHnVvOpPWnsavk8sSHaNSQvu31PoP/NatgLGg9Kzn5MMPNl2P/NYD+RfxrScPdG0+VFHHOVMutZAHKonYc6763Sh1/ErmieWvcKAi3R1eAJP4mfhXWFYctu+edUsRigNxpyqth8UWaAI+4DzrKRvALXqoWSczTsaspJ399DuK8QVGFu2M9w6hBvpuSfojxPfWcL7Jo05EujTIOPDMcPb+virY93aP5Uew98YYPh1W7jbhbObaBCVQqo7bOy20JIJAJBbWBoYB4ph+mYJTsLjOdz7AEaDzov0dsYa3ibvzZ618Rcdb1tWZLqXDIDPaGTsZimV9RknnNejHR489hPA4ayqB8zWDcusqhXyANmKhMgOQt2e47VNxW1fWzdy3FcdWwh1hiSCAM6QNyPo0F4/w65iVwiW1267EKxnKl1VnDkkaTnuAwd8p7qm4HjnxNq5iWzql3EWkt22kZFtult+ydmNwXdeYC91UQZt0k+StMTfvXrOJYXHuO7iFvqGJLEfNlbgGo/wzuN6++TPoVewOPLX7logqqpleGLddbcg2nCuOwjnaNKeuIYHEYK+mKzDEq1xU6pUFu6C3YlDMXSEzSGgnKva7IFWOn/GF/8ATmxNllaLbvbLKGE9WyKSrjcM66EbiCKAHWlP5R70YO4Bzyr6uPwmsW4P8sGJtQLlpSBztO1o/wDxnNa/0CmnFdNP/UcMCuYKt9FYOqhpys2jI2Vhp9VaARXw4+eTwn8/won0pb9Rufup/UtUOECbrHuT8h/3fCr/AEgcjBOwJBCKQR5j1rKezfjMuNyobx0NXHxQbW5atv4gZG/mtkfGo7luww3uW/PLdX/tb76k6LJMPxK6ogXHA7iSV/lMiuGx4JOezZfxCdW381orXaYM/Qe0/gG6tv5bgHwJqpisPcQzctuondlMe5tj7jQPBPiMhjIrL3gvnB8pWR7yalw9lCut1VbXRlYDw7Sg/cKqoQdj8Zr0CgKLQwF0+yq3B/luj/6ZzfCq93E3bI7LXbJn7do/hXJWu3x962vYuuPCSR/KdKQZCGE6YY1AIvltdnVW+MT8aO4T5Q74/aWrb+RZP/6pPHEM3t2bLzzydW381srrXt/IR2FZDzGfOseErIPvpA4ryjXejnSIYtWZbTLkIB7SnfXTagvS25N4bjsL4czX3yWD5m8T/wA0D0UfnXHS5v1hvBV+6fxoZk90ORFVscJRh9k/dVk1DeGhoGmZDcukhZ5a+hqlxA9thU+MEEjuLD0NVce3bJ7wD8BSSO5yscvky4mAbmHYxMOmvMe0B5iK0qzeE/Cvz5Yvsjh0MMNQfGtL4P0lFy0GJhsuuvPYkflTOTkjmx1u8RCg0JwV1nYGSQSfIAeHM0BucTfMpYd06agd/iKu4PiAVkCzlLHXYSQNP9NZckqRrwxTeQ7BdyCgUASDmzHnusabHvojYtqB486hsNBVwAwMgxGmh7RnU6+kede372sVk5UjpjFN4LF32Dl3jSgHDsBkuMxjMBE82nVix58o5aUWfEgLHOhQxblyqZSSu7EgLrvoDJ8PCiLzgJRVPtoT/laxZVBlYghEIIMEZrk6Eag/N0tdBumuPOLw9l8QbivcVCbnacISJy3dLi6dzRTF0/4JfxbOlkKTa6osGdbcyGIALkLM3NiRMaSaVOhPBL9nili1fsXLbgXWy3FKE5bTkMJGokTI0r0o6PFn7mfoPhuNuKy4dGaQFUC4FcQFYzIyOvsESS2pHnV/H4y4ptK9kibh7Vv50CEcjswHJkTAU+dGeqEzGo8qrYjW9aHctxvIjKv3OaZAqYsY29dw5RsHiP0e811lL3MPcJNq5aQPaKXChHWZieZXQDkq/KlhGw3CLlt3V7lxne5lkKHv4tMQwQHXKCrATvE0+Y3jOHuYlMK9hri9YbfXFUNpcQLZvC0CxzF8iMSyiFMCZ0AzpVwywS6XVe9aK2x1bgX1VwLz5ibjBxpoMjrGbkKAPysa0noZay4G19u/ff3KttB8Q3xpqx/yR4TEJ1uENxASVBtt1iSrEMTaxBVwNCNLrbaTQ0cM/RRawuYsbNpgWKPbkvdd/ZcA7Ea7eJoGgnwIa3W8APj/APX41a48f1G5/wBMfhQzhuPVFYaSxnc/l51LiuIq9o2j7LLBgGY8zWcotyNYSSRnZ/v0rl9j5GtB4R0RsXhl6jEGT+1DhY9xXKRUmP8Aksuam1iAV7nUhh71MH0FLqzdcsTP4qK1iXtscjsv7rEfDnWhp8nuVcz3l08wp9+hFDX4XZtNGS0x+srdYPVtfhR0YnyRFTEObhGYKW7wihj5lRJqWzgLp2tv/KfvNNX6WF0X4CBUTY491PoS+agAeE3/APln1H50O4lZZV7Ssuo3BFNZxbnQfAVzikuhe2rhTp2lIB8NRBo6CXP9hMXlVuq+LQK7KOTGPLlUyvoKzOrwab8mA/V7p/zj/QlUulTfrL/w/wBAoj8mn/CMY3vN/SooV0mb9Zu+Y/pFJ6OeWx6NRXKlJqF6ARkHGBF24O64/wB5oXijqP3adOlfBlKPfSQwY9YszufaHdyPlSVeG3lUxdnXdojo30ctOwC9WYZpViCF00bWoOjvAXxbFUdFygEl55k7QD3VofRThNxFVVdgoDGCq3FMmA2U6qCucjzq6tGUpIv4XgZVVZW8CJke6aJ3eFq9vIwjxHIjYjxFe3cU9tCWtBwASepOsn2R1Ta9x0jnXPCOLpfByGcsTHtAkwAUPaB32muefFNK/B0cfLxt0tneEW7b7L5HA0F3Z48ViJ8Z91c3LsVYuNI0II8P776FvZkyW07qwbOlIsYu/wBjTnVPgNlmusY0CmNRr4nu8PfUeMuAwgI7z4CjfR22BZBA3J179Y37q14U7Ob+RKo0CsFhrhPEMQmI6gWTLXILdhLTh+yNSRAI322b2S1Yx8M9h7tkPbNtxmUK1plJYFg1m4sBmUzJXUEHY0A6Lot7BY22WVWxN+8oLSFZW0IDbEkFxA1E7VJ0jsHBYPHWgGylbt63eaWZptOcly4Tme4joqgtqUa2JOUmvRWjx3srdHPliwl4AXHCN3XItH3OSbZ8yyeVNeI44jFmtEG4LB6pGlQ7uxywdmWUWSsgAGvyHzr9GfJtw29/6TZFqCSAWUhYZWe45UhtDpc59wpiGG50efDrhltX7txVxNkulwK/aLE3bwYKGRmzMTJK9o6CZphtYZLhvq6hlN0aETtat/jPrVThnD7gtIwdrVyNVHat6EgfNPOQRyUrX3C8TfRGL2hcHW3e3aOsda4k22M7R7LMaACVnCJZt5LYyqJgSTuZO/iaxzpXdzYzEHuKr6IJrXTxG3cBCN2o1QyrgeKNDD0rEuJXc12+/wBa9c9M0A0DQPa5BjKTAHd+Jo90RwhvX/Y0QZjmiCfogwe/7jXmF4fnURazba5Rv50T4bau4dmNqyuZwoYxpCzHMd5o7FUF+kfHXw+RR27jns20K2xGupZ82kwNO+lN+k+Iuy2UWoYgQ7XSY3OZwI7uyBRHiPDcViHDvkBAgc4HhFTcF4TirfY/RsM5B0uuztp/0suh8iKpZAALYxF8yFuXD36kfzHQUQw/Q7EN7WRB4mT6L+dONvhuMYfOYkIO61bVR/rzmpk4Ba/xGuXD9u4zD+WcvwooBVXovhrf7bEa90qnwMk0QwnCsGCAlhn8Slxh5ywj0pmw2DtWxFu2ijwUD7qnmjAAu1hcuiW4HgAv5UN6UcOuXcM6qgnRtWiMpkkQDJiR76ZDUTmgD82cVkXW5bcweUTI8jUCE99FekmGyX2X6pZf5WIoYtc0tndB3FGtfJoP1IeNx/vigXSN/wBYu/vfgKYPk5H6hb8Xuf1kfhSx0jb528f8xv6oqTGW2aNUbmuyaicUDEjj3EGsYtuauqyp1B0jahF/gdq+QcM4Rj/huez7n3HvmjPTDhr3bylQYCSxj2QDuan4NibLfMkKiqO0WPZckfSbe23ORp4a0lxu+xr3SpFzor0bt4cOTcZiRDMBAUg+yE3idJ5nQd1EMXhmtx1b5HbRMom2f30HOSdtfAjeHE4h7JGVWuKsZLYHz9vkGERmtiTA8foxoc4NbBHWFlYv9Iew3KCPoN/uBA1Oqxkxk3edg5sdiSAmLt280zIJ17iG9T2Sfwq/iMAjIoGtw+w05XzsNGW7GsLtmka1ax1sOpUCFE5j9JI3KTowHM+zyIJilPEcSOGItvcvPbY9m4uWJ8JgTDarl2YEToTS9WidIPEtZEXJe2sTdyxcUDndQb5mntDUDnyodiroNwJaaSdN5E88pA7Ucx7Qg6GiDcQJtTqW+gygg6adkHXRZOQzvpuYBWOGGyvWWgpa5/hkxafnIP8AgsVhi2gjYgGspccZb2bQ5JRxeA5w7o7hiocnrWO7h2Ck8xlUwPI699GnYIhIAAVSQNhoKo8CB6skzmLEsWADFtJkjeNAOcATrNX3EiDsdD5UUloyk7ezNuiPSr9Fyq9vPbzMXAMEh1VSCDowGRTB8e/R+v4/AY60LVq4SjyHsGRo0WwMhYZdXHsMNjrSxxboNbaWw7ZD9RpK+4+0vxpP4hw29h2+cRl10bkfJhpPhvWykmYOIW4x8kCXVN3BXGUfUcM6gwGAmOsTQgxluDWc0VoHCLJs8IWwCpuN1GGORpAdhaw9whl107bTodDST0c6fYrCjI0Xbck5W9qTqYfffvmnbhHSnh2IC55S8bpIkFXBe4csXFPsrm1k8tqogM9B7ZCXWKLaDXmHUIWZbLIBbcSwGrMpeQADmB1zFmI4TGJZwdu5edUUWUZiTpJUE+ZJPmZoZi8HdsDF3bVwXestyyGEcOtsqLkoIZmUW1ghdLa671T6Tpau3MKL1hntWnctYK9sP1cW7qqD89kGYRbLkG4pG2gBbxHFFvoTcwl1ECl0e8iCQNc2XMXtnuDBW30FY5aJKLpqY089Y8a1bjd20mBxDWTeCm23ZvdeCrMCAAuIGZR2h2RoO4a1m/B7Oa/YT7az5AifxoGgPg+meLw7FWOYAwUuKQRHKdGHvp34D8oWDvLN79XOo7eqMREhWG51GhA3or0i6G4bFkuexcP0gJBPeVO/uIpDxvyX4ksFS5bygdlixA1JJlYkanxojOPkpxZoZ6T4XdAz+IgKffNRt0tP0bQUev3VnFv5O+JWGlHQqP8Al3WE+alQTU9u7i7HZvIc0nZCRHKcsXBr3W238NbTQqHs9JbhM6eUaVYbpUApPVFmHJWAn+bakJ+MNkRv0e6zPmhFVtADAZmgZQ2sSs6axIr62eIXP2WERB33GLf0aj3imwD2L+UllOX9Eynue5+SVVPyj3ydLNoDxzk/eKFcV6PY/qXu37qFbalsioI03hoDetKVrFGdRpz11qG14YzQD08xR2W0P4Sf+6mXo10hOJRs6gOhE5diDsQDqNjp/YzJBTN0CvRfZeTWz6giPgTSWwFT5QbWXG3NN2J9QG/GlytJ6XdE8Ri8TdfDhCUCFlLZWOZYGWRB9g7kb0hcT4TiMOYv2blvxZSFPk/st7iaxntnZxv0o1ToAkYGyP3z6uxpN6TPreP+Y39dPHQkfqVj90/1GkLpAZ6398/1VBlLyaPfuXJIVBHeW/Cq1xrp3uIvkJ+80Euvcb2rjn3wPQULx9x7WcpObqyQZMzqDHf9H4Uovs6LapWMNrFhlJliZOVyN9cq6DTKTPj4a0P4pwUKvZgN7TgRkuc4U7KWP8Jg+zzrvjylh9crMyqreRVZI9TIo9hodrasQQ3aCkwWPIp7oMf+RqvSS0pAfoziHtEnEAkzoDo9rwWdRpuux0GkmWW62f5zDuoBkMdkv8imnsXAYBPuXvqPjOAW4uXNy0ubFR9Vo79vAZiNAoKeMdetYjqQkpoDbOiusaOCPZUD2WGw8Zm0uztCvriWh0wPExiOzazKEMGey9ojQLcH/L7j9/s0ct8LQKQF1I7QG5+1b3ygZjruJ5gwRWEw6sq3bDDOdA5EdaYg27w+47EeJmr2G4upXYhgcpTXOrz69VOk+7zn8Ckn5AuOsnCyQR1TfS7MSJIzMwIFwTPZB35g61zxh1QXxaFwMPaWQpQZswKEaNIGnPKNdoY8XhFcMbwVjHaXdBGoa2uxImZ5HvBpf4DxE28S+GJMMhdHZh29Ikq3ZGmmXkUinhqx5W2S9A710Weqvx1kdZICiRcOY6DxO/jTK1AcSGtYgXIGTLE7AySQpY6L3j0PI0WsYtbglT5g7jzFZugdnZNcugYFWAII1BAIPmDXprxTrSELHFehlp5ayerb6upQ+7dfd6Un8S4PesH5xCByYaqfI9/nrWq5qjxNlbilHAZW3B5/3p6VSkyXFMzfgnSK/hgy22GRyC6ECHIjcxOoUCZmK0vhHyh4TEL1eKQWywghhntN56ae8R40C4n0Os3Ja0eqbw1Q/wAPL3elJ/FOBX8P+0Ts/XXVfXl74rRSTM3Bo0f5Qsi4NjZuko5QBQwe2QWB7JMlYA0CkDTbuUeiSTi1P1EZvXT8aW7F1iAmY5cwMSYkbGNqbehVvt3X7lUepk/dTloI7HnrdK5F2q4NeTWBsWWvVFdIYQyhh3EAj0NRzXs0wo5ZF07I0AA01AGwB7h3V0WNRYq8ER3OyKzHyUSfupSHTtGHYTK0fTbQHltv6ijLBuhuvWw6sh2YEHyIg1hOIQozId1JU+YMGtBtdMbyftrSsvemn50h8cxCXL917c5WcsJ09rU/Ga0gjOTsIYS7KKfD/ajvRG7GLteOYeqkffFK3DH7JHcfvozwK9GJsn/NT+oCr8kGt8It/PX271tfDPRd7YIIIBB3BEgjuI51Q4Qvac/u/CfzopFZy2aooLwu0FCogQDYIAoHko0FIfG/k9vmTZuo4LTDSh/EH4VpRoa/HcKDBvoPfUOkUk3oQrad9UuL2v2c7ZwPUg/9tFzYgzVPjdsm0QDBka6wPTWsY7NnlA/jWFW4baTv2iR4Ae0ORzGZqouOKYrtqWSxbJyjcGNl8107vxvC6etDGAdEIMTqHnfdeyDI/CvMFh1us+ae1eyyPaC2h1keIOXL+VdMX4Zk07tDKb8WVkgtdQBiSMrmAHWZ9sGF8yYmTNs8GQ2YMkEauPbtkwcnkTuNiddNyo8Sw9wdXZRWci6QrAEqoWD2gNJLMI9/fTrwbjaXbSOPm3KFurfQLGhVid4htDB094SuOhv1bFe/i3wZOeMpXtD6Lr9FF+OvLXuMkbV0XIxKuFu5QoJjMqnbCuNszcmO49at4/CLeBkSiMSoiSr87wndR37EADkIQ+IYi9h8QFRc9tpAnVb4J7RPcZgRutWkpa2JS6e7Q38L4ocQ2XKbZtmMsmcO2+pOptnXte4/aLX+G2bhKgLnSCXMQhcaFZ+g3MHvHfQHirdStu4BlJWTeciZB/YsR+0CyDsSZBM1K+O6w2cRagW2+bd3BPZYwAqjSUfTY6ZaTTTEleNlzj3C1CqADkJh2QwoMAdpWkAg5SCIiJqjhUZQQZD2mykyJI3VoG2kD3r30YxOGBQO7Nn9o5i3tLo4FsHvAOukUp4Lj8Yq5hnLw7ustlAGWcveSOyvP6K1NdkynSr5GnC8V5XP5h+I/KiCEGCCCO+l+3ZYgzvz+zrlJbkIME67VNwxXy6tkYSGUHZl7NwaiSRowMAQ5jvrLSsajboMNUFzGW19p1HmwFCsZYJkFmPmSaCYvAjKTHprWX1vsbf0z+RwwfG8M5yreTN3Ex6TE+6jGGAYxoe/nWF46+ltgCGk7AKSY9NKI8IxqNEMV75BEeda9nV0Z/TV1ZofG+jWALZmcWTrOR1UH+AyPSqvDsRhMMGSzcuXmJkkLmY8gNABVDBWkaCFR/GQfg29NeDnKNAo7lgD0FVGdkz4XDINONxDfs8Kw8bhCfA1E1jFt7V23b8EUsfVqPmAJJ/v31G9wHZS3l/5FU2lsiMXLQn43h7XS6JiWdkgOjEwCdRtoNqHLjsXhTDFsv2u0vuO3oaY+jWCKXMQ1wgG9eLLEnsycobTQwaYksJsdonVYBGs+1voCfKna8EuMl7hAx/Fb+Jtslt07SkFIgwdDvr/AHvSHieGYi24z2yq/aMz5Msg1tFzonhbuS6Ua1PJDG/szp2T5RVLj/CbuFUuvz9j6QfV0Hi0dpfFgY599XFoiSZkqXrlvYkD1HpUOIJds0AHnGg86fGwGEv6WmFpz9FgIPgJ09CPKl/i3RzEWTqjETuvaX8x74qyAPgdCRRPh7xcRoMB1Ox5EUPewyntdk+Yn4VYtYxl5yPT40Abj0f4jZuZgrrmzHs7NoANjrvNGiprBLGJV2lXKuTOp1J7550z8K6Y4uxAf51O5tT7jv8A3tWbRopDPxDiGJzMCQqxkZRl0fYkdmYIg70nX7Ft3ZtCJ0MHkMo5eG9Hcd0ow94pcCsrg9pDGvIQdJOsaxyqE422xzNhrpI0/Y67bjw/3rLo28nZGUFBV+9f7LbJQrjdgmy4Xfsn0YH8KMzVTiCxbc/ZJ9BtWS2ZWK2Dxi3TH01dxOUaZVBEc/pNp4mrHR7HhTbz6fOM28ZofKcrdxDEEHxodg7Ia7cyRPabcydGHPSdq+4HiRlsi4BHbBkTJ6wtqu8wu41rorAk72N6oDirsgsVtTuF1BVmkQYIpf4zhblu3et2kZg911MENAFwsdANSRk92apuD3XbFkB7TBrbg55zSbMkeIBO/n3Vds2nd8TbzWpIDoYYEMyJcUjlup9KI+locouUdeSpwDjFy3hZu3G0zdrdktSFA5lgzToZ9NKM8JZGdlVQzqZAcA27TwCjQfrLIHPTLJEiqnHmsXLNtmECVzdoKctrQLc01lydSJ31qniuMq2XEWdYBDE7AAgsqr9gw4JklcwqnnKDqlh+A/xfApdQ54cnt2i+qK4kNbRdM8yw7ich5TSvwjjPW9bhVJAuKSrsYbMBqABoggBo/wAsUxW1uYkZhqW5zAS4u6z9EHSB4rA0oLieDiziBfQSWJcMRCI4Iz6eZza6dqI0mnCqpkSdPGgvwmzeKB3lW0ZgdWLr83eEb6kBuUg71FxXhtm3eGJC9pGXOH0ZkPZV0U6ZoIEazprvTBgsQjBbi7MdTu0xlZROsxAnnCnmTUPGsMGRraAFiuTeAsgm27tuBMbR7PfUdvUNrBxwvFqZykkE5gCJYMV7amNJYA6ydhuNaXuNdIEsXJtnNngGNRmGiOzc5WUYDmCTvQrg7lTdt330KFisZDmtmT3uSBm3HKhXGsM+a5FyVD5ZgDNMFc07FhBiQuugkGhpKyrdJjDwfF4ln7YUo2q65WH2Ney3nOvKjt3D3N8nxWfgaRuGdISD1d8a7Tz945/fTxw/jaBfnGGTlcmQB4nu8eXOsowg3lF/W5EsAzEYK4TJtge+oVwl7SFCFTowOpHdtp5GR4VY6XPic6C0tw2SoJa0JJM6jMoJURER38+Q9MFjbmQWbd62AZJuOwUkwMzBtSfAT7pM9EeGKMZc8nhh/B45w6i9ZBU6Z1EOviU+mvipn7Io1h+P4NjcW2xuNbIBABAJMxDxBXQ6/CvFwRIykgmNRynmYAmqHEHXDAl0DA6kqvbA2zuJJKDmVObwiomv8dji067aCNoNcbM4gfRXkP776JKoUa93fQnh+MDLmGmsHmNpEHmCNQfGpbmIJ3M1wO79Wz0klWNFLHMFfsHTfwnuo5Zvm4FUqpHVklVVco0WUysD2j2hEiAdeVA8ThTddB2QimXZiFCjlqY1onieN4K2IOIzAbLaLsSQIjODGXbSQNK6OBOmzk/ktWkWrj6i4SZZSnZIISd7alSpLFoGYfU5VasXzmZQJiMw03OkmXMAiDEbd8xSxd6bJOXD4Z3IJjMx5/YSSfWuBjeLXvZUWV78oSB/FLV0dWcnZFrjPQi1eDPbBw7bkGDbPPYHs+7TwNI7cSxGDc2jcS4o5Zhctwe4gyvlp4iinFbFlDOP4ok80Dm4/uWZ9FoQ3H+FWzFjC4jFNyZ+wh/mj+mrSaJlROLeCxZgBsPePcM9snyG3w8zS70iw/6Jd6m+vayBgV1BUkgEc9wdxyo0/TbGDSzYw2EQ8gAze4mBP8JqpdsXMS4e/mu3YCgtbgkCSAq5QCJJ9kRqabaJoU7WMLXMoRsp201B8YnSmDh9x4IJOhpowHQzFXIiwVHe8IPQ6/CmHA/Js3+LeUeCLP8AqaI9Knsh9WIOEuZXR21yurHuIBmIO+1bivCbHKzb/lFDMD0IwVve2bh77jT/AKRC/CmRVjQCpbKSM72qHiAzWrg70Ye/Kat38Ow3B8+XrVciudM2aoRODXCMQ4MZerkdrNIbKduWh5VLg8Kr20MdrrWjvEK5EH6Qkgwe6qptG3d7c+xkHaBjKeydNRvHuqThWJNsOD2gLzEEbwQF1X6W+4rb8AibhTXrWORVZgrBm0nfIwI7wZFFrV7EdfmU3CeosHnvHVn4N8KqYjFi3i7N5W0LkEhjsezv/Noe6mvD3vnCYuf8Pb5iNHUHWfCq7qs/AU6/Yt8b4RcumSGy3V0ZphLqkiSTsCBr5nnFUej2CFlit3tSYb6lp19lz9aDodhBO9aHiLSsArjTrSpzPy0Ow13pIxV1bitqM9oEOPZRlXZoOrER6COQlxncaJcalYf6P3QmfDsdEiANFRdrbTEQplJHLKeYq/xCyLisrRuSCdES4vee4z/q3MUi8N4rcu62VzXLcBS/ZtshEZTsTIAAnuUbmmTh2JW6oa4xYbS/ZVSNFMc8plTAG3jUNdXbNPcsA/gfFnztaHZUtlNy4IC3BoFRPHVT4HlTHZxy2yLL/TB6sN7RI1dLh5Mu666jfxTuluJZWNy2DmnI7HcGNCq7LmA337M86u8HwzYywHZsjSvb+l1yfsrqz9YAqW2nvrRxvJMZf2+f+wecZ4YVxKYp5y5wt1o9oEZZUd5SRHIqJ1NFMPwoWrhUKGW5ZymTmLm13nYTbII5wfCjmDyXbQR7feptn6J8TuIaI/eXuoLevOqGyoZmt5GR4MlMx6t2A1JXLcXKBrtyqXJsIx8CN0u4emHvtbB7HtITJMNsCZ1gg60JwHGmsnsmV5qdR99OnSXhNvEujdaS6gq+hiNMqrsIEHbTWuMH0asxAQtqBJMan0HjWPXNBZ50X6QKTFlipP8AgMZQnvQ8jodBpqdOY0DDF3RWym3OpmJju0Onnrp4nRZ4L0RXDKWe8qEknsqgIUggg3H1iO7Lz1naa1xpyGtNdRcjAF1jMUM5WtmY6wkEZOQVoIrSDdVYNdnfkL8Sx2TsqCxidI+bnTOzEwgkjeWGkiorGEzkm4e8+LRp1h7gNm7xPnVG9xiyqZLORuZIhknmxMdu73zp3VFhb3V6XrrF2ObI2wAUlc5OpGUEEabKN6bsFX5J7co/VosW9chiefas21+oJW4G7iROtWcRwnEXEMN1WnZPtNy+iPzoXiul1lSGt2zcYCEB7KqOU851jQbVHhMHxTiE58UuHtH6FkFXI8WPa+NLrBu2N8s0qRRu8Bw2HJbHcSthuahsze4HX3BahPSfhif8PhL+Kb6z9hPfmj+mmnh3yT4Jf2itcJ3LMZnv051LZ+TFEc9XeK2zyKSw8JkA+cVopIwabE+50w4iwixZw+FXwXOw95hf9NCsVh8ViNMRi792foBiqn+BIB9K2HBdB8IkZg1w/abT0WKP4TAWrQi3bRP3VC/dS7CoxLhXyf3T7GFKjveF/q39KeOHfJvYABvs7NAlVbIgPMDKAx95p9ivopNtlLAG4f0bwtn9lYtqe8KM3vY6miq2wKkAr00gOMtfZa+NwVw17wpAd5a+LAb1Xa6ajZqYzIuE9LLlsEPLAbNuNhofX40x4TFJiEz29xObkBFZwlxiwknVWnXfRt6ZOhbGW1O5rzpPrlHbF3hg3jqDroI3LA6DQg6agz9X1oJhkuIbsaot22/hqc2seyYG9MfTa2BeJAAPY1A13XnQhTD3I07I/oau7ilaOeSqR10guh1VlYoSYJGUToTrMBtW560b4beuC4utuHsuAWRp0y3YGQFT7R9KWOkoARgNB2NP/jr3AXWUYbKxEltiRp1XhWkVgnsrdmmXs7AlmIUMrHInVyGB+mwED86znG2bdrFZbbfOrdKggEhiTC53fVpJEQNKOpcJSSSTktakz3Utcb/4332f6EquOOHYpyyqOcXxkq4vWlA3W4j65TMkQNFBOogaECOVFOGYp2cOZy3ObmDn0BDfvCBI5hSNzXfSe0q45AqgA4diQAACc7akDehvAhmL5tZQkzrJg60Oqsbu2h8GEtFZZTcGWGzAAFAe4/TQxv3DSq2DunD3TmIZdnb6JQiQUB3MQR/DHOu+FMSqTrrY319pO168++uccJaxOsW7keEFiPQxWcW22hyVVJBu9fCXMwM9aFDa6uxE2r8DZWAIjmyr7h/SIXrZF6zD3DoZiDOhIB+irAEAa9oEUO6P3C2CLsSXBcBiZYDrEMSdYnWmZdb0HYMIHdGYCO6AAPdTWJFVi/kU8VhcRZVDdvhJJLFcihmP+FmaGWAN4adaJNxPCOmdmusSo7SksVJhHhiwEzIkD3mpflJE4CyTqesmec5omfLSk7gn7Fv3v+5auuysy79ZdQ8vFuqZQ7G6GLta0khAW0OcRbKAKNASZ3iRUvELr4lkCJCrnNzM09jmigADP7JGx7JOgmgmCUHEoCJHVbHUagz61o3BrSi40KBBBEAaEpJjupSxTGpN4F61wu0l8ME1KAqWjMT9Y6avz23iBQXj19HuwpzMdHufXE5goE6KCT5nWTRLiH0DzL6+MtrPnSy3tn94/fWUpFBPhGCthwWPrsKesJpGXTuikS1ypk6NsYYSYBECpiDHjA8VOz6+PP399GbbBhKkEUo2qJ8KY5xrzrRGbQey19FdGoTVMhZOyRXDPXBrg0ikjprlRlq+auaQz4mgfEelmCs+3iEJmMqHOZ7jlnKfOKy7p1jrrYi7ba65QZYQsxUa8lJgUtYXtXSG1EEwdRMHWKzc/BooGl8S+VBBIw9gsddXIkeORCZH8QpV4n05x13a6UHdaURPmNR72NLlrtZg2oUaA6xry7q43bXXXn+7U9mUkk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data:image/jpeg;base64,/9j/4AAQSkZJRgABAQAAAQABAAD/2wCEAAkGBxITEhUTEhIVFhUXFRgaGBcYFxgXGBgXGhodGRcXGhcYHSggGBolHRoYITEhJSorLi4vGCAzODMtNygtLisBCgoKDg0OGBAQGy0mHyYtLS0tLS0tLS0tLS0tLS0tLS0tLS0tLS0tLS0tLS0tLS0tLS0tLS0tLS0rLS0tLS0tLf/AABEIALoBDwMBIgACEQEDEQH/xAAcAAACAwEBAQEAAAAAAAAAAAAFBgMEBwIBAAj/xABIEAACAQIEAgcDCAgEBQQDAAABAhEAAwQSITEFQQYTIlFhcZEygaEHI0JSYrHB0RQkM3KCkrLwQ2Oi4TRTc8LxFRaT4oOj0v/EABkBAAMBAQEAAAAAAAAAAAAAAAABAgMEBf/EACkRAAICAgIBAwQBBQAAAAAAAAABAhEhMQMSQSIyURNhcYEEFEJSwfD/2gAMAwEAAhEDEQA/AIeIXiA2hPcBJO2onu350NxUdWRlOciddQqyIETuTXOO4ktpspXZpkEa5jPu3OvKaiXEBlOU5tJnfXXny/HWvLVyrB1rMln4F3GD+/fVH+/uopxFNT/F+dDCNa6kd09h3ok3aYfu/jWscLM2F8GP51kHRhouEeH5VrPAmmwfBvwFNbOTkDorquF2r2rMD015X1fGgDya+r415QB4+1AMR0QDmTdiBGiR9zjWj1zapxc8vWkwasVE6Goog4i4Y8MunMe0d6mHR9BcV+0wB9kwFWFIWABsDBpiZvL4muD/AHoahxQuqM+6fYJQFATWTrGgBG07a/hSbhbIa4onLMCTsDtOlah0owudkkSo1K6jMYOUff6ikW5w66l4kg5gxM7SZJWB3afdUyk06BrJpXBeC2eotB1FwqIDHMJ1PINRG3wi0HDi2gIEAxy7j3719wvS0msdkaSBvrtVxWHNh/NVqx0iPGk5WPODU2B9mq+JAP0hz7+6psNfVRBP3/lVITJb42qKa8v4hWiKimmCR1dNRpXN015bagZYBqC3jbdz9ndE+ET6MPuqwGoZiOB4dzOTKe9CV18gYPvFAgiWuDcK37vZP8rafGquC4olx2tgMGUsDIG6ZZ2P2hVI8LvWx81iCR9W4J+I0/01U6MsTffN7Wa6W85QHblpRYxnNckV0x0qDD3s06EQ0ax3A8vOgRIRX1dRX0UAYx0gH6RcN1hHZXRddQNo56givcJmClMu4Ld0DbN4xJAmifFsFcsESyCS8QSYGZisyAPZI0E8/eHLjOpzZiw1gaT31y222mVx+9JFTiYlge9V/pg/EUDP4D8KYOIrqvlHoT+dALo/v+/KtonpTLfA3y3l8TH9/Cte6NtNpx5fjWM4a5ldW7m/v7q2Doo/ZcfZp+Tl5RltbDyrqosOeyKlqzmI2u+FdzUb2p513Qhs+r6vq9NAji4K6F1hzHpUd+5lVm+qpPoJpVsdN0Pt2mH7rA/AxRQWhuN1z9L4VwZ5saC2elWFb6ZX95T+E1fscUsP7N1D/EPxp5As9WK9CCvQa9pUB5kFdBR3CvhXtFAfAV7XF14BqvbxR5gH+/Cix0Wq9qL9KU/RjyroXl7/AFmixHl2vLdQ4q9cHsIr+AcA/EUExPGsasxgG886v74SaAGYVItJlvpDjGGmHKnuNtyfTQ17b4nxInSxI7ihX0JIj30AOlxhFLXRth+k3f8A8p//AGAfhU2Gx+NPt4VQO/rFHwr3g+Hi4WCkMQ0gsCDLkk6eNJgH77wKrYPDLbPZkZtTrPfr8TXt/b31zmMihgXormos57656w0wMk6T2ymJu6TLk+5gD980LwGEbNJkDkImR+FMHTW9dXEt1dqeyrBwG00AmR5UNw+YWrTHUtoQe/WTWUY77edC45vv+yHiK7HxP9IP50vYga+8/fTRxFO2q+Hxyn/alrFDWmj1uQgjfzH41rXQm4Smbk1seulZtwDh5vXcu40kTE6/7Vs/BcIqqFQQoGg5ClKVHPJdnResWWiJirH6IwGhmp1QRXjoSIHwpKXyT9NeCmZ2ivCDE1FdsgTv8fWrmGQRScmilxxeyurV3Ul1OdQg1cORSwYcvE458FHjzxhrxG/VsB5kQPvof0bTDfpN6xetKbS4a05e4qupvGyl28stJ0tmyQOQV/IT9KnjDOPrNbHq6z8KO4jgOBvK9u47K126lxgx6pyUsphyih1ByNaUow5i42uojoicswN/7cwbYf8AScTYFiLFl3S2XlHcElFVSczGVUCDJEDeg1vodbe4lorisK10E2uvFm6rlQSyTZfs3AoLZWMwDvBjQeMWHa3da2hdreIs3AgiXW11TlFkgZjDgTzjUVE2OGKey6W7q2rDtee5ctXLOotugtqt1VZj2ySQIAUiZMVRBh3HOM/oOJbDm5clVRsy6CHQONM07MO+rvCuml24wS1fZ2OyFSSYEnQiToCaS/lFu5uI4jvVltn962i22+Kmr3yT4PrOI29JAt3vcWttbX/U6j30qQ7Zov8A7qxFsxdtAH7Ssh9DRfDdJCyhjYaIBlGVoHiNCKbsR0aY3hcW9CdZme2VMMOsa4QCGEEllmQZya1Q6XdHcKti7cFi2rBHMqoQzG8rE60uqKU2AbnHrTgFSwnvH5TX3E+IixbN11JUZZyxPaIA0MDmOdLmGXW0viv4fn8KL9LCP0Ns05YSYifaWCJ0OsVE4pGkHZ5h+l+Ebe4VPcysPiAR8aLYXH2rn7O6j/usD9xrI3sIfYvL5XFZPiuYVz+gXTsgf/puj/AHN8KijXqjZzXqse+saTi2IsmOtvW/ssXUfytofSr+E6cY1NC6XBP00G3mmWgOjNaFw99d9eeYFZ9hvlBP+JYHmrx8GH40VwvTrCN7XWWz9pZ+KE0C6/YbTe8PxqHDKFaSeXjzYn8RQ7C8dwtz2L9snuzAH0aDRBTO1Mmiw7AiubTTUddUCJy1eTUU0r8c4tftX2VWhYWAVHcJIMd80roKPukmOyXrNrKkXWALkHMuZsoIjkNdIO9RYnoyiYcn9KDdXJhbTazJjUiBrE0Q4zwIYh7Tm6LfVkH2S2aCDGhEbH1q3jbNsJcPWMfm2BGVQDoftUJRJUH3tfIlY+yg6oyxLOBt3jbfupOxi01cTxiZbJAOlxTv3e6ljHnVvOpPWnsavk8sSHaNSQvu31PoP/NatgLGg9Kzn5MMPNl2P/NYD+RfxrScPdG0+VFHHOVMutZAHKonYc6763Sh1/ErmieWvcKAi3R1eAJP4mfhXWFYctu+edUsRigNxpyqth8UWaAI+4DzrKRvALXqoWSczTsaspJ399DuK8QVGFu2M9w6hBvpuSfojxPfWcL7Jo05EujTIOPDMcPb+virY93aP5Uew98YYPh1W7jbhbObaBCVQqo7bOy20JIJAJBbWBoYB4ph+mYJTsLjOdz7AEaDzov0dsYa3ibvzZ618Rcdb1tWZLqXDIDPaGTsZimV9RknnNejHR489hPA4ayqB8zWDcusqhXyANmKhMgOQt2e47VNxW1fWzdy3FcdWwh1hiSCAM6QNyPo0F4/w65iVwiW1267EKxnKl1VnDkkaTnuAwd8p7qm4HjnxNq5iWzql3EWkt22kZFtult+ydmNwXdeYC91UQZt0k+StMTfvXrOJYXHuO7iFvqGJLEfNlbgGo/wzuN6++TPoVewOPLX7logqqpleGLddbcg2nCuOwjnaNKeuIYHEYK+mKzDEq1xU6pUFu6C3YlDMXSEzSGgnKva7IFWOn/GF/8ATmxNllaLbvbLKGE9WyKSrjcM66EbiCKAHWlP5R70YO4Bzyr6uPwmsW4P8sGJtQLlpSBztO1o/wDxnNa/0CmnFdNP/UcMCuYKt9FYOqhpys2jI2Vhp9VaARXw4+eTwn8/won0pb9Rufup/UtUOECbrHuT8h/3fCr/AEgcjBOwJBCKQR5j1rKezfjMuNyobx0NXHxQbW5atv4gZG/mtkfGo7luww3uW/PLdX/tb76k6LJMPxK6ogXHA7iSV/lMiuGx4JOezZfxCdW381orXaYM/Qe0/gG6tv5bgHwJqpisPcQzctuondlMe5tj7jQPBPiMhjIrL3gvnB8pWR7yalw9lCut1VbXRlYDw7Sg/cKqoQdj8Zr0CgKLQwF0+yq3B/luj/6ZzfCq93E3bI7LXbJn7do/hXJWu3x962vYuuPCSR/KdKQZCGE6YY1AIvltdnVW+MT8aO4T5Q74/aWrb+RZP/6pPHEM3t2bLzzydW381srrXt/IR2FZDzGfOseErIPvpA4ryjXejnSIYtWZbTLkIB7SnfXTagvS25N4bjsL4czX3yWD5m8T/wA0D0UfnXHS5v1hvBV+6fxoZk90ORFVscJRh9k/dVk1DeGhoGmZDcukhZ5a+hqlxA9thU+MEEjuLD0NVce3bJ7wD8BSSO5yscvky4mAbmHYxMOmvMe0B5iK0qzeE/Cvz5Yvsjh0MMNQfGtL4P0lFy0GJhsuuvPYkflTOTkjmx1u8RCg0JwV1nYGSQSfIAeHM0BucTfMpYd06agd/iKu4PiAVkCzlLHXYSQNP9NZckqRrwxTeQ7BdyCgUASDmzHnusabHvojYtqB486hsNBVwAwMgxGmh7RnU6+kede372sVk5UjpjFN4LF32Dl3jSgHDsBkuMxjMBE82nVix58o5aUWfEgLHOhQxblyqZSSu7EgLrvoDJ8PCiLzgJRVPtoT/laxZVBlYghEIIMEZrk6Eag/N0tdBumuPOLw9l8QbivcVCbnacISJy3dLi6dzRTF0/4JfxbOlkKTa6osGdbcyGIALkLM3NiRMaSaVOhPBL9nili1fsXLbgXWy3FKE5bTkMJGokTI0r0o6PFn7mfoPhuNuKy4dGaQFUC4FcQFYzIyOvsESS2pHnV/H4y4ptK9kibh7Vv50CEcjswHJkTAU+dGeqEzGo8qrYjW9aHctxvIjKv3OaZAqYsY29dw5RsHiP0e811lL3MPcJNq5aQPaKXChHWZieZXQDkq/KlhGw3CLlt3V7lxne5lkKHv4tMQwQHXKCrATvE0+Y3jOHuYlMK9hri9YbfXFUNpcQLZvC0CxzF8iMSyiFMCZ0AzpVwywS6XVe9aK2x1bgX1VwLz5ibjBxpoMjrGbkKAPysa0noZay4G19u/ff3KttB8Q3xpqx/yR4TEJ1uENxASVBtt1iSrEMTaxBVwNCNLrbaTQ0cM/RRawuYsbNpgWKPbkvdd/ZcA7Ea7eJoGgnwIa3W8APj/APX41a48f1G5/wBMfhQzhuPVFYaSxnc/l51LiuIq9o2j7LLBgGY8zWcotyNYSSRnZ/v0rl9j5GtB4R0RsXhl6jEGT+1DhY9xXKRUmP8Aksuam1iAV7nUhh71MH0FLqzdcsTP4qK1iXtscjsv7rEfDnWhp8nuVcz3l08wp9+hFDX4XZtNGS0x+srdYPVtfhR0YnyRFTEObhGYKW7wihj5lRJqWzgLp2tv/KfvNNX6WF0X4CBUTY491PoS+agAeE3/APln1H50O4lZZV7Ssuo3BFNZxbnQfAVzikuhe2rhTp2lIB8NRBo6CXP9hMXlVuq+LQK7KOTGPLlUyvoKzOrwab8mA/V7p/zj/QlUulTfrL/w/wBAoj8mn/CMY3vN/SooV0mb9Zu+Y/pFJ6OeWx6NRXKlJqF6ARkHGBF24O64/wB5oXijqP3adOlfBlKPfSQwY9YszufaHdyPlSVeG3lUxdnXdojo30ctOwC9WYZpViCF00bWoOjvAXxbFUdFygEl55k7QD3VofRThNxFVVdgoDGCq3FMmA2U6qCucjzq6tGUpIv4XgZVVZW8CJke6aJ3eFq9vIwjxHIjYjxFe3cU9tCWtBwASepOsn2R1Ta9x0jnXPCOLpfByGcsTHtAkwAUPaB32muefFNK/B0cfLxt0tneEW7b7L5HA0F3Z48ViJ8Z91c3LsVYuNI0II8P776FvZkyW07qwbOlIsYu/wBjTnVPgNlmusY0CmNRr4nu8PfUeMuAwgI7z4CjfR22BZBA3J179Y37q14U7Ob+RKo0CsFhrhPEMQmI6gWTLXILdhLTh+yNSRAI322b2S1Yx8M9h7tkPbNtxmUK1plJYFg1m4sBmUzJXUEHY0A6Lot7BY22WVWxN+8oLSFZW0IDbEkFxA1E7VJ0jsHBYPHWgGylbt63eaWZptOcly4Tme4joqgtqUa2JOUmvRWjx3srdHPliwl4AXHCN3XItH3OSbZ8yyeVNeI44jFmtEG4LB6pGlQ7uxywdmWUWSsgAGvyHzr9GfJtw29/6TZFqCSAWUhYZWe45UhtDpc59wpiGG50efDrhltX7txVxNkulwK/aLE3bwYKGRmzMTJK9o6CZphtYZLhvq6hlN0aETtat/jPrVThnD7gtIwdrVyNVHat6EgfNPOQRyUrX3C8TfRGL2hcHW3e3aOsda4k22M7R7LMaACVnCJZt5LYyqJgSTuZO/iaxzpXdzYzEHuKr6IJrXTxG3cBCN2o1QyrgeKNDD0rEuJXc12+/wBa9c9M0A0DQPa5BjKTAHd+Jo90RwhvX/Y0QZjmiCfogwe/7jXmF4fnURazba5Rv50T4bau4dmNqyuZwoYxpCzHMd5o7FUF+kfHXw+RR27jns20K2xGupZ82kwNO+lN+k+Iuy2UWoYgQ7XSY3OZwI7uyBRHiPDcViHDvkBAgc4HhFTcF4TirfY/RsM5B0uuztp/0suh8iKpZAALYxF8yFuXD36kfzHQUQw/Q7EN7WRB4mT6L+dONvhuMYfOYkIO61bVR/rzmpk4Ba/xGuXD9u4zD+WcvwooBVXovhrf7bEa90qnwMk0QwnCsGCAlhn8Slxh5ywj0pmw2DtWxFu2ijwUD7qnmjAAu1hcuiW4HgAv5UN6UcOuXcM6qgnRtWiMpkkQDJiR76ZDUTmgD82cVkXW5bcweUTI8jUCE99FekmGyX2X6pZf5WIoYtc0tndB3FGtfJoP1IeNx/vigXSN/wBYu/vfgKYPk5H6hb8Xuf1kfhSx0jb528f8xv6oqTGW2aNUbmuyaicUDEjj3EGsYtuauqyp1B0jahF/gdq+QcM4Rj/huez7n3HvmjPTDhr3bylQYCSxj2QDuan4NibLfMkKiqO0WPZckfSbe23ORp4a0lxu+xr3SpFzor0bt4cOTcZiRDMBAUg+yE3idJ5nQd1EMXhmtx1b5HbRMom2f30HOSdtfAjeHE4h7JGVWuKsZLYHz9vkGERmtiTA8foxoc4NbBHWFlYv9Iew3KCPoN/uBA1Oqxkxk3edg5sdiSAmLt280zIJ17iG9T2Sfwq/iMAjIoGtw+w05XzsNGW7GsLtmka1ax1sOpUCFE5j9JI3KTowHM+zyIJilPEcSOGItvcvPbY9m4uWJ8JgTDarl2YEToTS9WidIPEtZEXJe2sTdyxcUDndQb5mntDUDnyodiroNwJaaSdN5E88pA7Ucx7Qg6GiDcQJtTqW+gygg6adkHXRZOQzvpuYBWOGGyvWWgpa5/hkxafnIP8AgsVhi2gjYgGspccZb2bQ5JRxeA5w7o7hiocnrWO7h2Ck8xlUwPI699GnYIhIAAVSQNhoKo8CB6skzmLEsWADFtJkjeNAOcATrNX3EiDsdD5UUloyk7ezNuiPSr9Fyq9vPbzMXAMEh1VSCDowGRTB8e/R+v4/AY60LVq4SjyHsGRo0WwMhYZdXHsMNjrSxxboNbaWw7ZD9RpK+4+0vxpP4hw29h2+cRl10bkfJhpPhvWykmYOIW4x8kCXVN3BXGUfUcM6gwGAmOsTQgxluDWc0VoHCLJs8IWwCpuN1GGORpAdhaw9whl107bTodDST0c6fYrCjI0Xbck5W9qTqYfffvmnbhHSnh2IC55S8bpIkFXBe4csXFPsrm1k8tqogM9B7ZCXWKLaDXmHUIWZbLIBbcSwGrMpeQADmB1zFmI4TGJZwdu5edUUWUZiTpJUE+ZJPmZoZi8HdsDF3bVwXestyyGEcOtsqLkoIZmUW1ghdLa671T6Tpau3MKL1hntWnctYK9sP1cW7qqD89kGYRbLkG4pG2gBbxHFFvoTcwl1ECl0e8iCQNc2XMXtnuDBW30FY5aJKLpqY089Y8a1bjd20mBxDWTeCm23ZvdeCrMCAAuIGZR2h2RoO4a1m/B7Oa/YT7az5AifxoGgPg+meLw7FWOYAwUuKQRHKdGHvp34D8oWDvLN79XOo7eqMREhWG51GhA3or0i6G4bFkuexcP0gJBPeVO/uIpDxvyX4ksFS5bygdlixA1JJlYkanxojOPkpxZoZ6T4XdAz+IgKffNRt0tP0bQUev3VnFv5O+JWGlHQqP8Al3WE+alQTU9u7i7HZvIc0nZCRHKcsXBr3W238NbTQqHs9JbhM6eUaVYbpUApPVFmHJWAn+bakJ+MNkRv0e6zPmhFVtADAZmgZQ2sSs6axIr62eIXP2WERB33GLf0aj3imwD2L+UllOX9Eynue5+SVVPyj3ydLNoDxzk/eKFcV6PY/qXu37qFbalsioI03hoDetKVrFGdRpz11qG14YzQD08xR2W0P4Sf+6mXo10hOJRs6gOhE5diDsQDqNjp/YzJBTN0CvRfZeTWz6giPgTSWwFT5QbWXG3NN2J9QG/GlytJ6XdE8Ri8TdfDhCUCFlLZWOZYGWRB9g7kb0hcT4TiMOYv2blvxZSFPk/st7iaxntnZxv0o1ToAkYGyP3z6uxpN6TPreP+Y39dPHQkfqVj90/1GkLpAZ6398/1VBlLyaPfuXJIVBHeW/Cq1xrp3uIvkJ+80Euvcb2rjn3wPQULx9x7WcpObqyQZMzqDHf9H4Uovs6LapWMNrFhlJliZOVyN9cq6DTKTPj4a0P4pwUKvZgN7TgRkuc4U7KWP8Jg+zzrvjylh9crMyqreRVZI9TIo9hodrasQQ3aCkwWPIp7oMf+RqvSS0pAfoziHtEnEAkzoDo9rwWdRpuux0GkmWW62f5zDuoBkMdkv8imnsXAYBPuXvqPjOAW4uXNy0ubFR9Vo79vAZiNAoKeMdetYjqQkpoDbOiusaOCPZUD2WGw8Zm0uztCvriWh0wPExiOzazKEMGey9ojQLcH/L7j9/s0ct8LQKQF1I7QG5+1b3ygZjruJ5gwRWEw6sq3bDDOdA5EdaYg27w+47EeJmr2G4upXYhgcpTXOrz69VOk+7zn8Ckn5AuOsnCyQR1TfS7MSJIzMwIFwTPZB35g61zxh1QXxaFwMPaWQpQZswKEaNIGnPKNdoY8XhFcMbwVjHaXdBGoa2uxImZ5HvBpf4DxE28S+GJMMhdHZh29Ikq3ZGmmXkUinhqx5W2S9A710Weqvx1kdZICiRcOY6DxO/jTK1AcSGtYgXIGTLE7AySQpY6L3j0PI0WsYtbglT5g7jzFZugdnZNcugYFWAII1BAIPmDXprxTrSELHFehlp5ayerb6upQ+7dfd6Un8S4PesH5xCByYaqfI9/nrWq5qjxNlbilHAZW3B5/3p6VSkyXFMzfgnSK/hgy22GRyC6ECHIjcxOoUCZmK0vhHyh4TEL1eKQWywghhntN56ae8R40C4n0Os3Ja0eqbw1Q/wAPL3elJ/FOBX8P+0Ts/XXVfXl74rRSTM3Bo0f5Qsi4NjZuko5QBQwe2QWB7JMlYA0CkDTbuUeiSTi1P1EZvXT8aW7F1iAmY5cwMSYkbGNqbehVvt3X7lUepk/dTloI7HnrdK5F2q4NeTWBsWWvVFdIYQyhh3EAj0NRzXs0wo5ZF07I0AA01AGwB7h3V0WNRYq8ER3OyKzHyUSfupSHTtGHYTK0fTbQHltv6ijLBuhuvWw6sh2YEHyIg1hOIQozId1JU+YMGtBtdMbyftrSsvemn50h8cxCXL917c5WcsJ09rU/Ga0gjOTsIYS7KKfD/ajvRG7GLteOYeqkffFK3DH7JHcfvozwK9GJsn/NT+oCr8kGt8It/PX271tfDPRd7YIIIBB3BEgjuI51Q4Qvac/u/CfzopFZy2aooLwu0FCogQDYIAoHko0FIfG/k9vmTZuo4LTDSh/EH4VpRoa/HcKDBvoPfUOkUk3oQrad9UuL2v2c7ZwPUg/9tFzYgzVPjdsm0QDBka6wPTWsY7NnlA/jWFW4baTv2iR4Ae0ORzGZqouOKYrtqWSxbJyjcGNl8107vxvC6etDGAdEIMTqHnfdeyDI/CvMFh1us+ae1eyyPaC2h1keIOXL+VdMX4Zk07tDKb8WVkgtdQBiSMrmAHWZ9sGF8yYmTNs8GQ2YMkEauPbtkwcnkTuNiddNyo8Sw9wdXZRWci6QrAEqoWD2gNJLMI9/fTrwbjaXbSOPm3KFurfQLGhVid4htDB094SuOhv1bFe/i3wZOeMpXtD6Lr9FF+OvLXuMkbV0XIxKuFu5QoJjMqnbCuNszcmO49at4/CLeBkSiMSoiSr87wndR37EADkIQ+IYi9h8QFRc9tpAnVb4J7RPcZgRutWkpa2JS6e7Q38L4ocQ2XKbZtmMsmcO2+pOptnXte4/aLX+G2bhKgLnSCXMQhcaFZ+g3MHvHfQHirdStu4BlJWTeciZB/YsR+0CyDsSZBM1K+O6w2cRagW2+bd3BPZYwAqjSUfTY6ZaTTTEleNlzj3C1CqADkJh2QwoMAdpWkAg5SCIiJqjhUZQQZD2mykyJI3VoG2kD3r30YxOGBQO7Nn9o5i3tLo4FsHvAOukUp4Lj8Yq5hnLw7ustlAGWcveSOyvP6K1NdkynSr5GnC8V5XP5h+I/KiCEGCCCO+l+3ZYgzvz+zrlJbkIME67VNwxXy6tkYSGUHZl7NwaiSRowMAQ5jvrLSsajboMNUFzGW19p1HmwFCsZYJkFmPmSaCYvAjKTHprWX1vsbf0z+RwwfG8M5yreTN3Ex6TE+6jGGAYxoe/nWF46+ltgCGk7AKSY9NKI8IxqNEMV75BEeda9nV0Z/TV1ZofG+jWALZmcWTrOR1UH+AyPSqvDsRhMMGSzcuXmJkkLmY8gNABVDBWkaCFR/GQfg29NeDnKNAo7lgD0FVGdkz4XDINONxDfs8Kw8bhCfA1E1jFt7V23b8EUsfVqPmAJJ/v31G9wHZS3l/5FU2lsiMXLQn43h7XS6JiWdkgOjEwCdRtoNqHLjsXhTDFsv2u0vuO3oaY+jWCKXMQ1wgG9eLLEnsycobTQwaYksJsdonVYBGs+1voCfKna8EuMl7hAx/Fb+Jtslt07SkFIgwdDvr/AHvSHieGYi24z2yq/aMz5Msg1tFzonhbuS6Ua1PJDG/szp2T5RVLj/CbuFUuvz9j6QfV0Hi0dpfFgY599XFoiSZkqXrlvYkD1HpUOIJds0AHnGg86fGwGEv6WmFpz9FgIPgJ09CPKl/i3RzEWTqjETuvaX8x74qyAPgdCRRPh7xcRoMB1Ox5EUPewyntdk+Yn4VYtYxl5yPT40Abj0f4jZuZgrrmzHs7NoANjrvNGiprBLGJV2lXKuTOp1J7550z8K6Y4uxAf51O5tT7jv8A3tWbRopDPxDiGJzMCQqxkZRl0fYkdmYIg70nX7Ft3ZtCJ0MHkMo5eG9Hcd0ow94pcCsrg9pDGvIQdJOsaxyqE422xzNhrpI0/Y67bjw/3rLo28nZGUFBV+9f7LbJQrjdgmy4Xfsn0YH8KMzVTiCxbc/ZJ9BtWS2ZWK2Dxi3TH01dxOUaZVBEc/pNp4mrHR7HhTbz6fOM28ZofKcrdxDEEHxodg7Ia7cyRPabcydGHPSdq+4HiRlsi4BHbBkTJ6wtqu8wu41rorAk72N6oDirsgsVtTuF1BVmkQYIpf4zhblu3et2kZg911MENAFwsdANSRk92apuD3XbFkB7TBrbg55zSbMkeIBO/n3Vds2nd8TbzWpIDoYYEMyJcUjlup9KI+locouUdeSpwDjFy3hZu3G0zdrdktSFA5lgzToZ9NKM8JZGdlVQzqZAcA27TwCjQfrLIHPTLJEiqnHmsXLNtmECVzdoKctrQLc01lydSJ31qniuMq2XEWdYBDE7AAgsqr9gw4JklcwqnnKDqlh+A/xfApdQ54cnt2i+qK4kNbRdM8yw7ich5TSvwjjPW9bhVJAuKSrsYbMBqABoggBo/wAsUxW1uYkZhqW5zAS4u6z9EHSB4rA0oLieDiziBfQSWJcMRCI4Iz6eZza6dqI0mnCqpkSdPGgvwmzeKB3lW0ZgdWLr83eEb6kBuUg71FxXhtm3eGJC9pGXOH0ZkPZV0U6ZoIEazprvTBgsQjBbi7MdTu0xlZROsxAnnCnmTUPGsMGRraAFiuTeAsgm27tuBMbR7PfUdvUNrBxwvFqZykkE5gCJYMV7amNJYA6ydhuNaXuNdIEsXJtnNngGNRmGiOzc5WUYDmCTvQrg7lTdt330KFisZDmtmT3uSBm3HKhXGsM+a5FyVD5ZgDNMFc07FhBiQuugkGhpKyrdJjDwfF4ln7YUo2q65WH2Ney3nOvKjt3D3N8nxWfgaRuGdISD1d8a7Tz945/fTxw/jaBfnGGTlcmQB4nu8eXOsowg3lF/W5EsAzEYK4TJtge+oVwl7SFCFTowOpHdtp5GR4VY6XPic6C0tw2SoJa0JJM6jMoJURER38+Q9MFjbmQWbd62AZJuOwUkwMzBtSfAT7pM9EeGKMZc8nhh/B45w6i9ZBU6Z1EOviU+mvipn7Io1h+P4NjcW2xuNbIBABAJMxDxBXQ6/CvFwRIykgmNRynmYAmqHEHXDAl0DA6kqvbA2zuJJKDmVObwiomv8dji067aCNoNcbM4gfRXkP776JKoUa93fQnh+MDLmGmsHmNpEHmCNQfGpbmIJ3M1wO79Wz0klWNFLHMFfsHTfwnuo5Zvm4FUqpHVklVVco0WUysD2j2hEiAdeVA8ThTddB2QimXZiFCjlqY1onieN4K2IOIzAbLaLsSQIjODGXbSQNK6OBOmzk/ktWkWrj6i4SZZSnZIISd7alSpLFoGYfU5VasXzmZQJiMw03OkmXMAiDEbd8xSxd6bJOXD4Z3IJjMx5/YSSfWuBjeLXvZUWV78oSB/FLV0dWcnZFrjPQi1eDPbBw7bkGDbPPYHs+7TwNI7cSxGDc2jcS4o5Zhctwe4gyvlp4iinFbFlDOP4ok80Dm4/uWZ9FoQ3H+FWzFjC4jFNyZ+wh/mj+mrSaJlROLeCxZgBsPePcM9snyG3w8zS70iw/6Jd6m+vayBgV1BUkgEc9wdxyo0/TbGDSzYw2EQ8gAze4mBP8JqpdsXMS4e/mu3YCgtbgkCSAq5QCJJ9kRqabaJoU7WMLXMoRsp201B8YnSmDh9x4IJOhpowHQzFXIiwVHe8IPQ6/CmHA/Js3+LeUeCLP8AqaI9Knsh9WIOEuZXR21yurHuIBmIO+1bivCbHKzb/lFDMD0IwVve2bh77jT/AKRC/CmRVjQCpbKSM72qHiAzWrg70Ye/Kat38Ow3B8+XrVciudM2aoRODXCMQ4MZerkdrNIbKduWh5VLg8Kr20MdrrWjvEK5EH6Qkgwe6qptG3d7c+xkHaBjKeydNRvHuqThWJNsOD2gLzEEbwQF1X6W+4rb8AibhTXrWORVZgrBm0nfIwI7wZFFrV7EdfmU3CeosHnvHVn4N8KqYjFi3i7N5W0LkEhjsezv/Noe6mvD3vnCYuf8Pb5iNHUHWfCq7qs/AU6/Yt8b4RcumSGy3V0ZphLqkiSTsCBr5nnFUej2CFlit3tSYb6lp19lz9aDodhBO9aHiLSsArjTrSpzPy0Ow13pIxV1bitqM9oEOPZRlXZoOrER6COQlxncaJcalYf6P3QmfDsdEiANFRdrbTEQplJHLKeYq/xCyLisrRuSCdES4vee4z/q3MUi8N4rcu62VzXLcBS/ZtshEZTsTIAAnuUbmmTh2JW6oa4xYbS/ZVSNFMc8plTAG3jUNdXbNPcsA/gfFnztaHZUtlNy4IC3BoFRPHVT4HlTHZxy2yLL/TB6sN7RI1dLh5Mu666jfxTuluJZWNy2DmnI7HcGNCq7LmA337M86u8HwzYywHZsjSvb+l1yfsrqz9YAqW2nvrRxvJMZf2+f+wecZ4YVxKYp5y5wt1o9oEZZUd5SRHIqJ1NFMPwoWrhUKGW5ZymTmLm13nYTbII5wfCjmDyXbQR7feptn6J8TuIaI/eXuoLevOqGyoZmt5GR4MlMx6t2A1JXLcXKBrtyqXJsIx8CN0u4emHvtbB7HtITJMNsCZ1gg60JwHGmsnsmV5qdR99OnSXhNvEujdaS6gq+hiNMqrsIEHbTWuMH0asxAQtqBJMan0HjWPXNBZ50X6QKTFlipP8AgMZQnvQ8jodBpqdOY0DDF3RWym3OpmJju0Onnrp4nRZ4L0RXDKWe8qEknsqgIUggg3H1iO7Lz1naa1xpyGtNdRcjAF1jMUM5WtmY6wkEZOQVoIrSDdVYNdnfkL8Sx2TsqCxidI+bnTOzEwgkjeWGkiorGEzkm4e8+LRp1h7gNm7xPnVG9xiyqZLORuZIhknmxMdu73zp3VFhb3V6XrrF2ObI2wAUlc5OpGUEEabKN6bsFX5J7co/VosW9chiefas21+oJW4G7iROtWcRwnEXEMN1WnZPtNy+iPzoXiul1lSGt2zcYCEB7KqOU851jQbVHhMHxTiE58UuHtH6FkFXI8WPa+NLrBu2N8s0qRRu8Bw2HJbHcSthuahsze4HX3BahPSfhif8PhL+Kb6z9hPfmj+mmnh3yT4Jf2itcJ3LMZnv051LZ+TFEc9XeK2zyKSw8JkA+cVopIwabE+50w4iwixZw+FXwXOw95hf9NCsVh8ViNMRi792foBiqn+BIB9K2HBdB8IkZg1w/abT0WKP4TAWrQi3bRP3VC/dS7CoxLhXyf3T7GFKjveF/q39KeOHfJvYABvs7NAlVbIgPMDKAx95p9ivopNtlLAG4f0bwtn9lYtqe8KM3vY6miq2wKkAr00gOMtfZa+NwVw17wpAd5a+LAb1Xa6ajZqYzIuE9LLlsEPLAbNuNhofX40x4TFJiEz29xObkBFZwlxiwknVWnXfRt6ZOhbGW1O5rzpPrlHbF3hg3jqDroI3LA6DQg6agz9X1oJhkuIbsaot22/hqc2seyYG9MfTa2BeJAAPY1A13XnQhTD3I07I/oau7ilaOeSqR10guh1VlYoSYJGUToTrMBtW560b4beuC4utuHsuAWRp0y3YGQFT7R9KWOkoARgNB2NP/jr3AXWUYbKxEltiRp1XhWkVgnsrdmmXs7AlmIUMrHInVyGB+mwED86znG2bdrFZbbfOrdKggEhiTC53fVpJEQNKOpcJSSSTktakz3Utcb/4332f6EquOOHYpyyqOcXxkq4vWlA3W4j65TMkQNFBOogaECOVFOGYp2cOZy3ObmDn0BDfvCBI5hSNzXfSe0q45AqgA4diQAACc7akDehvAhmL5tZQkzrJg60Oqsbu2h8GEtFZZTcGWGzAAFAe4/TQxv3DSq2DunD3TmIZdnb6JQiQUB3MQR/DHOu+FMSqTrrY319pO168++uccJaxOsW7keEFiPQxWcW22hyVVJBu9fCXMwM9aFDa6uxE2r8DZWAIjmyr7h/SIXrZF6zD3DoZiDOhIB+irAEAa9oEUO6P3C2CLsSXBcBiZYDrEMSdYnWmZdb0HYMIHdGYCO6AAPdTWJFVi/kU8VhcRZVDdvhJJLFcihmP+FmaGWAN4adaJNxPCOmdmusSo7SksVJhHhiwEzIkD3mpflJE4CyTqesmec5omfLSk7gn7Fv3v+5auuysy79ZdQ8vFuqZQ7G6GLta0khAW0OcRbKAKNASZ3iRUvELr4lkCJCrnNzM09jmigADP7JGx7JOgmgmCUHEoCJHVbHUagz61o3BrSi40KBBBEAaEpJjupSxTGpN4F61wu0l8ME1KAqWjMT9Y6avz23iBQXj19HuwpzMdHufXE5goE6KCT5nWTRLiH0DzL6+MtrPnSy3tn94/fWUpFBPhGCthwWPrsKesJpGXTuikS1ypk6NsYYSYBECpiDHjA8VOz6+PP399GbbBhKkEUo2qJ8KY5xrzrRGbQey19FdGoTVMhZOyRXDPXBrg0ikjprlRlq+auaQz4mgfEelmCs+3iEJmMqHOZ7jlnKfOKy7p1jrrYi7ba65QZYQsxUa8lJgUtYXtXSG1EEwdRMHWKzc/BooGl8S+VBBIw9gsddXIkeORCZH8QpV4n05x13a6UHdaURPmNR72NLlrtZg2oUaA6xry7q43bXXXn+7U9mUkk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00" y="139188"/>
            <a:ext cx="6480720" cy="4198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8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133600" y="685801"/>
            <a:ext cx="6398840" cy="3657599"/>
          </a:xfrm>
        </p:spPr>
        <p:txBody>
          <a:bodyPr/>
          <a:lstStyle/>
          <a:p>
            <a:r>
              <a:rPr lang="sk-SK" sz="1700" dirty="0">
                <a:effectLst/>
                <a:latin typeface="Berlin Sans FB" panose="020E0602020502020306" pitchFamily="34" charset="0"/>
              </a:rPr>
              <a:t>Pre sluchovo postihnutých:</a:t>
            </a:r>
          </a:p>
          <a:p>
            <a:pPr marL="18288" indent="0">
              <a:buNone/>
            </a:pPr>
            <a:r>
              <a:rPr lang="sk-SK" dirty="0" smtClean="0">
                <a:effectLst/>
                <a:latin typeface="Berlin Sans FB" panose="020E0602020502020306" pitchFamily="34" charset="0"/>
              </a:rPr>
              <a:t>    - </a:t>
            </a:r>
            <a:r>
              <a:rPr lang="sk-SK" dirty="0">
                <a:effectLst/>
                <a:latin typeface="Berlin Sans FB" panose="020E0602020502020306" pitchFamily="34" charset="0"/>
              </a:rPr>
              <a:t>Pomôcky pre nácvik správnej artikulácie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,</a:t>
            </a:r>
          </a:p>
          <a:p>
            <a:pPr marL="18288" indent="0">
              <a:buNone/>
            </a:pPr>
            <a:r>
              <a:rPr lang="sk-SK" dirty="0">
                <a:effectLst/>
                <a:latin typeface="Berlin Sans FB" panose="020E0602020502020306" pitchFamily="34" charset="0"/>
              </a:rPr>
              <a:t>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   - </a:t>
            </a:r>
            <a:r>
              <a:rPr lang="sk-SK" dirty="0">
                <a:effectLst/>
                <a:latin typeface="Berlin Sans FB" panose="020E0602020502020306" pitchFamily="34" charset="0"/>
              </a:rPr>
              <a:t>Zobrazovanie zvaru a polohy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rečových</a:t>
            </a:r>
          </a:p>
          <a:p>
            <a:pPr marL="18288" indent="0">
              <a:buNone/>
            </a:pPr>
            <a:r>
              <a:rPr lang="sk-SK" dirty="0">
                <a:effectLst/>
                <a:latin typeface="Berlin Sans FB" panose="020E0602020502020306" pitchFamily="34" charset="0"/>
              </a:rPr>
              <a:t>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     orgánov cez počítač</a:t>
            </a:r>
          </a:p>
          <a:p>
            <a:pPr marL="18288" indent="0">
              <a:buNone/>
            </a:pPr>
            <a:endParaRPr lang="sk-SK" dirty="0">
              <a:effectLst/>
              <a:latin typeface="Berlin Sans FB" panose="020E0602020502020306" pitchFamily="34" charset="0"/>
            </a:endParaRPr>
          </a:p>
          <a:p>
            <a:r>
              <a:rPr lang="sk-SK" sz="1700" dirty="0">
                <a:effectLst/>
                <a:latin typeface="Berlin Sans FB" panose="020E0602020502020306" pitchFamily="34" charset="0"/>
              </a:rPr>
              <a:t>Pohybovo a viacnásobne postihnutých:</a:t>
            </a:r>
          </a:p>
          <a:p>
            <a:pPr marL="18288" indent="0">
              <a:buNone/>
            </a:pPr>
            <a:r>
              <a:rPr lang="sk-SK" dirty="0" smtClean="0">
                <a:effectLst/>
                <a:latin typeface="Berlin Sans FB" panose="020E0602020502020306" pitchFamily="34" charset="0"/>
              </a:rPr>
              <a:t>    - </a:t>
            </a:r>
            <a:r>
              <a:rPr lang="sk-SK" dirty="0">
                <a:effectLst/>
                <a:latin typeface="Berlin Sans FB" panose="020E0602020502020306" pitchFamily="34" charset="0"/>
              </a:rPr>
              <a:t>Vstupné zariadenia na ovládanie počítača, </a:t>
            </a:r>
            <a:endParaRPr lang="sk-SK" dirty="0" smtClean="0">
              <a:effectLst/>
              <a:latin typeface="Berlin Sans FB" panose="020E0602020502020306" pitchFamily="34" charset="0"/>
            </a:endParaRPr>
          </a:p>
          <a:p>
            <a:pPr marL="18288" indent="0">
              <a:buNone/>
            </a:pPr>
            <a:r>
              <a:rPr lang="sk-SK" dirty="0">
                <a:effectLst/>
                <a:latin typeface="Berlin Sans FB" panose="020E0602020502020306" pitchFamily="34" charset="0"/>
              </a:rPr>
              <a:t>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      ktoré reaguje </a:t>
            </a:r>
            <a:r>
              <a:rPr lang="sk-SK" dirty="0">
                <a:effectLst/>
                <a:latin typeface="Berlin Sans FB" panose="020E0602020502020306" pitchFamily="34" charset="0"/>
              </a:rPr>
              <a:t>na drobný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pohyb,</a:t>
            </a:r>
          </a:p>
          <a:p>
            <a:pPr marL="18288" indent="0">
              <a:buNone/>
            </a:pPr>
            <a:r>
              <a:rPr lang="sk-SK" dirty="0">
                <a:effectLst/>
                <a:latin typeface="Berlin Sans FB" panose="020E0602020502020306" pitchFamily="34" charset="0"/>
              </a:rPr>
              <a:t>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      </a:t>
            </a:r>
            <a:r>
              <a:rPr lang="sk-SK" dirty="0">
                <a:effectLst/>
                <a:latin typeface="Berlin Sans FB" panose="020E0602020502020306" pitchFamily="34" charset="0"/>
              </a:rPr>
              <a:t>žmurknutie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okom</a:t>
            </a:r>
            <a:r>
              <a:rPr lang="sk-SK" dirty="0">
                <a:effectLst/>
                <a:latin typeface="Berlin Sans FB" panose="020E0602020502020306" pitchFamily="34" charset="0"/>
              </a:rPr>
              <a:t>,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zvraštenie </a:t>
            </a:r>
            <a:r>
              <a:rPr lang="sk-SK" dirty="0">
                <a:effectLst/>
                <a:latin typeface="Berlin Sans FB" panose="020E0602020502020306" pitchFamily="34" charset="0"/>
              </a:rPr>
              <a:t>čela,</a:t>
            </a:r>
          </a:p>
          <a:p>
            <a:endParaRPr lang="sk-SK" dirty="0">
              <a:latin typeface="Berlin Sans FB" panose="020E0602020502020306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http://marinakovacova.sk/userfiles/tiny/Thera%20Balo/imag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45005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SEhQUEhQVFRQUFBQUFRQWFRQUFBQVFBQXFhcUFBUYHCggGBolHBQUITEhJSkrLy4uFx8zODMsNyktLysBCgoKDg0OGxAQGiwkHyQsLCwsLCwsLCwsLCwsLCwsLCwsLCwsLCwsLCwsLCwsLCwsLCwsLCwsLCwsLCwsLCwsLP/AABEIAMkA+gMBIgACEQEDEQH/xAAcAAABBQEBAQAAAAAAAAAAAAADAQIEBQYABwj/xABHEAACAQIEAgcEBwUFBwUBAAABAgADEQQSITEFQQYTIlFhcYEykaGxBxQjQlJywYKSstHhM2KDovAkNENzs9LxRFNjo9MW/8QAGgEAAgMBAQAAAAAAAAAAAAAAAAECAwQFBv/EACwRAAICAQMCBAUFAQAAAAAAAAABAhEDEiExBEETImFxFDJCUbEjNIGh8DP/2gAMAwEAAhEDEQA/ALk7x6wd4oadw5wUGOvBgxwjAIDFDRonRAPzTgYkUCRZIXMYt4lotpBjOvOvEMY9emmtRgB52kZSUVZJRsebzheRK3SLBLvn03OSoR77Wgz0gwtgwzBSQAcr6k7W0lPxS7In4PqWdNoUGRaddGFwr28yP1khdRdbm24O4lEppu6otjFofeIDEVgY6RJDwxi3MZFEGAt4oJ74hnWiAeDEZvGJaNKxMBbxbxtp1ohi5omadadaAzrzjOiQAW8MuwgIddhATM4GhRI6iGUTsIwMKscDGKI+0kIdecDFAihYAcDHAzgIoEixiAx15wWOyytokRcXUIXQSpquTqyj3S/ywdeiCDpFt3QzMpfPbJ2QL5iRl22Ivcy6wVJKiAgAMOXjbQ2+XrBYSnrYi4/ryjyppNcbHl3jumd4N20/YuWTZWLmqDcSThcWb9x/18JJQhhcc+R7u8GRcRhtbjQ72kbUlTHTW6JzLftLvzWcp0kXCYj0MmFb6j9ofqJQ1p9ixOxLx4M5BfaOCxgcDFBnZY7LEAl4wmEtGlImA28UmLknFIgGzo7JFKQJDIkJknZIADhlGgjckkKug8ohMzQTWFVI9Uj1Sd9ROY2NUR4WPVI8JDSFgwscFhAscFiaBMGFihYzHYlKNN6lQ2RFLMe4AXOnM+EyNb6S8IDZKdd/JaYHdze/PulU8kIfMyyMZS4RsgsXLIvBeIDE0VqhSoYsLEgkZWKnUeUm2i2atD42GZZl+kXTbC4VmpnO9VbBkRbBbqGGZ2sNiNr7zVObC8wy4jD1MZiK+SkalJlpIDkz1Gppeq2U6ltUQHl1e4uQactqqJwruVL9OMe4U4fCKqswCsy1HDFmAUB+woF2A9R3z0jqs6DOLMVBIGwa2oHreVSVTietR6Raky9UCbLnWogLst9Re4G29P3SujJrfV1XEEGrTLUmcG4qZDZamuuq5SfG8pjae7stdVwOwrmm2VvZMtOrB8RAYrC5h48omArfcaPJH6kEX2YLE4SxuI/C1vQj/WvhJ5XlIuIwvMSp00S4HjQ3H7S/qJIUXkJKthc/d38ud+8c/STcJsd99LgjQ67HXvlPDos5QoSPCQuWOCRsQHJGFJKCRpWAEc04mWSMk7JIgAyTskkZIuSKyRGyTskk5JwSKwI+SGVNI/JDqmghYmZtaesKKcOKUKtOd9zOYogFpx4pw4SOCyDmSojinF6uSMsRl0kdQ6M700wrVcFXppbO6WW5sL5lOp5f+J4Z9VNN7NvlGYfhPWqCp8dDPdOlJdcMzqQCpLAZSS2VTaxBHOeGVSqkE1c7WGcFSppnPfKSfaOm4vvOZ1E9WR+hswqontX0fC+BT/mV/hXqTRFZQ/RuL4CkRzfEEHw+sVJpWSb8L8iM0/mZmOl9SuKapQqrRZsxZyAWCra4W+3tanwmA6N8dxGHr/VKj9bRrFwGv2laoWJqBxqbtcm9+Z89t0vQuouLhTrpcgGxPI72tMHxhSoqOF7VULRpAC1mcldPNWb1tOf1U5wz12NuGMZYr7no/Rmq1ShSqFVTrVVwqCyqGAtYeVvWO6G4w18MtVt3eoNrWCOUAt+zqeZv5APQipm4dhDv9kB+4xW3pa3pL/BYcJTVQAAqgaCw8dPO59ZrjHaL9DNe7QS0j4vDX7Q3G8lhYVRBjQHBPnXxH+rQ2SdgKVnb0Pvv/KGCzPJJN0WLdFTjlydq17XNufl4w+BJY3Ba2mpAHI6AWFtu4eE7ia9k+UNgV1Hp/C0pkt0TXBNCRwSPCx4WSYA8kYUkrLGlYgI+Sdkh8sULIjAinOKQ9o7JIsZGyTgkkhJ2SICPkh0XQeUUpCquggJlFlj8scRrHhZ2NRzxgWLlj7RYrGMtB1BewHMgc9yQBewPMiHkQ071qTZ3XK6AqGsjDOvtqd7a6yuc2otonGNtJlLjK+d1QqVyMQQb6kG99RsQB74XgXBqVIlkBuRYZmLBVvfKgOii5ubb89hOSkatd6ijsBmW5BBJA2CnXnvLjC0bSHTJaG5LeyeVvXS4DhLRrpDTiJZZEp6HCOvqFTcKChbW2mcEj1VWHrE4h0TovisFSsStLrsU7Ei5ankp0U0tpmqs3+HrLjhGKppUfOyqWKIoJAuSWAAvzJIHrMdwTp4tfjWQW6tw2EQXObNTeo3WtcWsxRhlGoBQnewy9VJyyb9i/AqjsXPGTTwq1Gc5aSB2JAJy7sTYC55mVPB+m2BxVVaNGoxqNmyg06ig5VLHUiw0U790sPpSx60MPWuBmq0qyIGF1LdU7G/L2Fc67kTxL6N2YcRw5Rc7DrbLmC3+wqX1OnjFHNJUhyxp7nuONxrJWo0wARUzXJvcZSo0/eMs1EyXEMbV+s0CaJzAPkTOhzm63Ge9l2Xfe81dEsEu9s1iSFvlHOwvvbQX572Gw0arbRVVIT65SpOTVqJTBC2zsq3tc/eMTAcRoVr9TVp1Mpscjq9rd+U6Txv6VOEs+JqV8+ZQEXKATkAUC19tGzE+fnMRgq9XD1Uq0iUq0yGXcHTkbbg7W5g2mOWVOTNCxtRVn0zxS2UjS5G3P3QmAIuNeY5/3W/pIdeolSolRGDI9MFWUggghiCCN44rqvn+hkJS3BLYvAIULEAhFEsYjgsblhgImWIYLLOywtpwETAGFjsseBFIkGMZadOaCZogOqmIr6QNV4inQRiZGy6x1ottYs6dnPEtOIixjPaAzznp9xqvSxTLTaotNFoZshWwLIrscp3JzqPW+ltcq3HsW9VVTF1AHCkXWkSocBhcZr7EcpZ9NsYycTqtRs1Vatsqsway4dKdjy3F9PDaVLYio2IZiHIOZybOdTTzWDbe1oLeU6HT44qCbivl/wBsXs0v0fcYrYmu4qVGdVRTY5TYmrTA9kk/i3nqInmP0Vl3qVc9PJYUVByspY3d9c+5HVcu+eoLMfUJRzSSVcfgUjgJxjpD4vjRRpM5IFtB+Y7fz8gZS3Qkr2POvpJx5ZDQS2as2W5YIirSN2LMdBciw755l0bxT0sTQenmzLVp2todWCke4kTZdMV6ykXZL9YaVLDlyyqlusZqxPNiFKqNb5jvtMz0Z4e4r0qhHYVOuvcEWYOE0GxJB08Jgyybds2RS4RcdNMeXqItSqy0zUYOdXZVdCjME+92XYftST0e4VhMBiaWJ+v062TrLU6apmOakya2qm3tdx29ZFTo1V4jVdkqKmWws1j2dSXyg3tc2v4c4bA/RniqdUN1tHIp3BcMQQRe2XTfvkMUtK3Q8nmbo1vEOL0qmJpXLWRaxYXGb2Re1mvpbXv5XBmk4bxpa4urm1ipVlW+bQg3G2gPPnM7iOB1de3oRUP9ofadWUALlsAA1hr75R9AuH5KuSsyKHz7M4OIdmQopOgVgKLkdok3bTcy7xXOaKtCSL/jWCql3GUHOQc5AVR42H3tP6zG4bo+9fiF2XOiMpCgWD5GFlbuW5ud9NPEaTjdNkxGWkAgCqx1J3BHaN+0d4KhiXw7pUpmzqSRzBGxv3gg2kvg6m5/0J9VcVE03ARkojKq01VqgCgkhSHPWi7MTfrOu3PoNoDgvShMVVyL1qsoLqHXq86E2zoAe0L5faH3tozh+K6zCV2tlOfGsR3GrVqVwAedhWAvpqDM/RqilUw9XbKch/LVsuvhfIf2ZQ9nTLEz0hcZU/EfhNBRYMARsQD6EXmVpOCARsQD6GX3B616dvwkj0Oo+Z90Iy7A0WIiWnBo4QbAblnAR9p0iAlpxEWdaMALiR6klPI1SAEWpHrsI2pHLsJJCYI7xREiidEwCNIWIbWTWlfiN5ZjRGRGSpVC2OWowHtOACx5ZiEPvtB4TBFzbq6WZ9wWNQXtyzJ+gh7yXwk/ap+YSM8EFFtfkshmndFNQr1UTOadOiQ4TLmXtOxNNA2VADc1Bbtfe910hZS16hILdkPTUZdPYUq3a2JA1O/dAB+02gNnJGl7aCRuJ1m+y1/4tP41EB+F/S8zxxS0arLXkWqqH4XidVq9amaRFOkKWSqadZRULqSwXsm+Ww1BO8ruM8MfEOM9ZOrBuafbTT8Oq8+Z3tpLlnYiAWmw1uLy74dtbyIrNXCK6tg7lv7JuSjrE0XKOyA1ragn3d2mH4pw9qTpSVQjZKSBUbMttFGUgk6+p2vPSsNSz9crNlvh6guOQNgT7jIR4NQyUi6Iz5CSzKCQOQ87g+p7pl6tO9LZf00kt0jO4PA4jD1y6YZ3UoabZLAZcwYEAnvUb8vhYYbiNZ6rJUwtamnsh2ViDoSD2QQBuL35jSUXS6oyVEo4VT1xvUUU2YWFFqZK1ApsFYM979y98tsVUqhbqagYdrIrG5sPZNjY+ndI4eneVNp8BPLoa2DYl6FHtZTe5C5aZY/lBC6b8zzld0X4RTd/rNR2HUhAaVk3RxXR851XULe1swFjppL5xWK/Zu2YMh1Y9pQ4LrcnQsoYA8iRM5xbpSFaphalKvUqElajUspSiHAIVWIJdlV1LEgC5PKwjngeJ+YFk1rYi18cXd6htmc3t3DkL+G0i0KpaobjQqbfC4/WAFMkWAJt4GJToVAwNgtjcMfDw5y/J1EIRbtFMME5OqZq+AODhcQnNQ7HyemQP4DMzx2m4pIL2Vva1scoX+dvdLjg+KN6qge3SYHyA0+BMp+JujN7eQ5EIGpZiwBU2voBfe1geY3mXBWZOcjRlTxtRRtejGO63DU3I1KgnzIDH3Ekek0nB63bK94+X/kzIdDBbCp5n5Cajg5+1HkZT9RM0iQggkMIDAB4iTohMBCxbxl4hMAEeRaphqjSNVaMAFQxVbSCqNOV9IxMeYojL6xwnSMArCNqcMqfhPvEeTH/AFt/xH4fykZOf0k4qH1EN+GVB9w+mv6RcJh6lNw3VObG9rW18zJLY5+/4L/KDw/EKrMVGW9mI05hSR8RK5ePpdvYmvCtFT9eQOU+8z7XGl7bx2Ow11DXACVKbG51IDhtO89n4iQOjuBc0xUxSIMRmbN1bMUWzdnLc/htveXVWgGpMTfsvTtta7ZkufRj/oQTksNv0obUXkpCmlGGjDXiGalJlVIqGq9XUPcyOp8mFvnaWfFkF1sb3Qa8vSZvpPxBqVVAEDhgL2cK4JqJTFlYWbWoPvDnM7jeOsTkV2pb9moy5St7FkVSW9NOVxM3W6ZU1yXdOmrQ/heASti61Q6m2VdSCAlkDKy2seyTf+9pbaazCUyKg8Ab+PZOhv7/AEnl2F4zW+tJSw1VAXdKZOXtHMAW7wBvuulp6nglK1QtywysbtYkmxNzbzO2klgl+jJJCyR/UTZLwmHJAt3CR+OcMSrSOa6smchxa67E6cx2RJ2GeyjyHykTi+IK0XO5Nwo73bsqvqSJdNKUfNwQi3F+Xk8sStUYlXJRhqFU2DKDbMDueWnLMIfAgCojPdkV1LITcOoIup9L856BiOglMrmNRyUBdbBQcyqdL66HUHwMm1ei2EpDSmGuL5mLMfnYekxacKVKJovK3bZQcEwtK2PZAMoxFcUyBYBOqVlVe4AMdOV5g+On7R7bjDgkX1Ay2Jt7p6PwuiKS42mBYCqxAH97D0WO/dn9wnmnSZ2LqpN6fVk2t94UC17j8q6QxPTGVfYU1bVm66A/7lR/KP4RNZwg/aDyPymS6BH/AGKl5D+ETVcNP2g8j8pl7lyNKjwgaQkqQy1IASSYwtGF4NmiBhs0QvA54heMQrvI1Vo52kaq0ABVXjVfSCqtEVtICZYGLeMvOM6tGEbUrQBxEdUpyO1KWxSIOwj4iH4G166/tfwmQWpSZwEfbjwB+Vv1hlSWOXsEPnQNDo35z+kID/s9bzp/MwAbRvzmdUxIXDYg/gFNz5dvn+yZll+3X8Ghf9WSojGefv8ASrhxqaT278w3/dmm6N9IUx1JqlNKiKrZO2uW+gN17xr8JcpR4si0+WVfTrFqlFmNrhWKXIF3pkVgovz+y28Ji+OYrhwq1ABSFXMwqXQ3YkhiSbWOpvpeaD6TVpmjSLsFAxCC5/vAgn0Gb0vMzxDgdFiHcFapVc7ghs2UBWfK1wCcp0ty8Zm6qXm0+xbhW1kE8XXD1TVpoahspDnTsoWIJuNCbrcGx2nrXAazuab1EyM1Nmya3UGnfK19mGtxy8Z5ezYOq2bKz5AqoOrqZgUsO2iizMTvpYWHeZ6HwHi9ELSqVHCDq3UhyEYEArqrkEbfERYJUpq+w8ivS67miweqjyHygcVhg/Vi9stalU2v/Z1Fax8CAR6yrw3SfBooDYmipAXd17tt4+nx7D1SDTrI9zplOus06oNU32K0pJ2jW1eylQG2iOdO4i/629IDiDXW3MLc/K3zguI1+yx/FTdeepykjwt7XnOqVNT3bt5ai3xmE1FL9XKiuxIPWXcWvoBQSlY+P2fynmHHcGDZybMUphxZvZICsAb2GlzcjYW5z1PFNYVAfwP8j/Oee45QyUyLqS9EEhiLh3RTmG2zGRcklRFrc0XQtQMJTAvYaC+9rC1/GaPAHtjyPyma6FNfCU778/cJosGe2PX5SnuWF0rR4eRxUjs0YiSKkbngc0S8QBi8b1kGTGEwEPd5HqvOd4B2jQDKrRFaCqNEU6SQmW/OOmOBjwT3Tv8Awr+5zPGX2NcY7BKpezWsQd+/S1vH+sx48pL4XhXNRGyEpmykhSwF1OjW2FuZ0leXp9MG3IcMtyWxrcbw8WLDYbjQG3ylNwbGOmKxAemFpU6KslXOzZi7sApBVQG+zOgvy11hqONemXom7BAXUuSSFKqMobcWzH0Npk/pDx9dq+G4dQYUvrDMr1PwKtusqW8sx8l5Tkzy5K0vujdGEG7SM/xr6QKqVqiUhSKK5AZs5JI9r2WHO49JedFOkFbFYDHs+S6AFSmYC4RjsWPPmDymi4Tw3BUaQWhhFCWAFWqoNWtbTOxtcju18gLQ9cq65WRStgLFb3ANwCSddfnFLN5NJJY6dnga0MQxVqdJgVN1NOgSQe8dk2PlLSljOIrpUGLy23ZHQD3qPnPZiFP3VPop+YjGpr+Ff3V/lBZUuAcL5PB+Kceq1abI7FlGhVjnIB7rg225GSuDVMTVDAUlcbglipuTqexq3unqPSumopAhQCW3AF9v6mWXD1qBFFUoalu0UuEvc+yCb223lcp6nbJqNI8kwfQ/iOyPlvvZq4HwS0taP0d4pjepVW53JDMfUtYz07NENSKx0ed0vo4f72IH7NMf/pJKdBKVK1RqtVjTIqDLkGqHNexU322m4ZpGr2IINtQR79I9dCot8exNMMoJOembXGvbGZR5jML+MkiojAG+hAI5Gx7xK/gtXrKOGN9cvb8TSXqyfPMR7vCScPhmAXQWAABv3abektQEDiJ0bvKP8F/qJiMVYUqe39phv+tT/nNfxX27chSrj+CYTE4xAlNSwBzYdraXstRCTbu0+Eom9wNJ0KP+yU/L9BNHgiA4uubfTNl5b3sZnOhi2wqDu0020ttJXGapVAyhCyujAVAzLcG4NlZTf198T5JGuU0zulVfJqbD9DHBKf4nH5qR+akzA1+m9ekpZ6FJwLXy1XQ7gaAo3zkbD/TDh/v4auv5TTf5lYbiPRjTXlVp+uZfmI3I33QH/LUon5uDMhhPpZ4c/tGvT/PRv/02aNTp9hqlbs1cAaBZRer9Zo11XTMSHolCd7C45QA1FTG5bg03uDYj7PcftQFTiP8A8b//AF/90Nh+L8MqmyYjDMTsFxFMH90PJv1KgRcNp3h1I95vACmfiH9x/wDJ/wB0C+P/ALjf5f5y2qYSjyrL5EofgD4yFiaCDZs37JHxO8dgVlbHnkh96/zjBxBv/bPvElPTE4URGRYBMNaGFKSss7LPQeOzm+GiLlmq6PIOpXxzX/eOkoAJPwVYpqpt3qfZbzHI+I9b7TJ1eRygvcuwQSkW+IwgI33Ftja5tr4bTz36VcGyOOIKdKBAuD92q3VsCmXW4e17i2a+u09Fw2MVxbZuanfzHeP9aTP9KaWfC10CCo2RitMn22TtKvmSonLbpm2is4H0pp42ijDsuqKrrtbJcBgOQOaGrZTrmb0dgPcpmBwfRziK9U9FEw9RLEnOArX9oMhbY67iTsVwjiGW706FRizEuHVCt2LAqcmYWuAMpuLC0gM1uZF1s/metb4sLRjcRXW3LfVNPO7C0wlXghYnPUwQYakVesdgPENYxtPhFNT/AL3hRbW1LDBvj1hMBl90l4krqqgi4Ob2kJ2tsrHvif8A9fT65qXcgfOMzobm1hlp3v8ADx0lUMNh/vYqo3gKSoPMXT9ecaMJhdrYup/ioo/yMsALh+ki8iT/AIVX5llkSr0qtyfztSUf5qh+UhGjhB/6XN/zK7t8DmjkrUF9nC4df2M3xsIAMq9LwPvj1qUFP+WneBfpI5GgY/lau38CiT04swHYWmv5EA+ZgzxOq7BSzW3NuqTa1rMwC+OpG28AND9F3Ec6V6VVXDU2zrcVEIpVGZxfOv4zU1LXPdYXmxoVLqwXk7ai7AX7Vrgb2YTDYTizYfK1GrTGewrB3V30uRd0VluLkD7up1XWWPD+kWUVMRWpoxqC2VLGotJQWBq5WszCzbDS3drLYvYiS+I2FVQdbrU9R2eQ5a/GeZca6MYtD7Iq0gLZks7WG2ambMpy29jNrfvmy49xA1erKoQLZgQQNxplI8CdttL7i8FeK1QpHtDuexPo2/vvIS5GT+iVMphlVtxuOd7A2+Mf0jQtRsGKHMvaW1+feJD4bxPKhBU3LX0ZSNhpffl3c4mPx5qLlygag3zk7X5ZfGQ7jM/iOEqwIerWbw6zQ+YAsZGp9GsPzDH9o/paaGnhZLo4YDlJCM/h+i9DlSv5sx+ZlnhujNC9jSp+q5pcppHB4gsdhOA4VP8AhU/RFHyEtKIpp7CqvkoErOvMQ14BZbnFQNTECVRrQbVoCLJ8QJwxIlPUrwYxRjEzVsdZ15GaprO62dZIxskF4+nVkJqkQVJDKriSg6ZYNWuJBxFcgMcxO/Mj5WjRUkXGVOU5zRrB/XHP9STAM7Hu9whlUCNaRoCMVbvjSDJJjGjCyJUSCbCKdwD5gGSKzRA8Bkf6ivIW8tPht8IowoH89z8ZIziKDALIzYa/89j7xBPRZdVJJtYA29Nd+/nJxMG8dCsFUomqpFz7/wBYPD4RlBAYjSxyhEJ39plAY78zJuHFhO7z3wGQvq4G9zYH2izb77kyHUp92npLKsd5BqxMQfDLdZIpJrI+GOklUDrEMlKsIFgg0dmiEEiXjc0QmADrxpMQmNvABGMA7R7wLiADHeBFSdVEjQBo1hqzusjYonWRiONSIKkcYgja2BcndZAValzJDSO+8575NUeDs068UR0TJIATA1WkhoCpCgIdRozPD1ILnI0MaHh0aDWGSACZopMfOMkIQGKDHxwkCSIdaQHlnWkFogHUDpJdAwFDaS6UiAURbQgnRiBRDDGJEAExpMOYwwGRmME0PVg1gBErSNeWFWRIA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data:image/jpeg;base64,/9j/4AAQSkZJRgABAQAAAQABAAD/2wCEAAkGBxISEhQUEhQVFRQUFBQUFRQWFRQUFBQVFBQXFhcUFBUYHCggGBolHBQUITEhJSkrLy4uFx8zODMsNyktLysBCgoKDg0OGxAQGiwkHyQsLCwsLCwsLCwsLCwsLCwsLCwsLCwsLCwsLCwsLCwsLCwsLCwsLCwsLCwsLCwsLCwsLP/AABEIAMkA+gMBIgACEQEDEQH/xAAcAAABBQEBAQAAAAAAAAAAAAADAQIEBQYABwj/xABHEAACAQIEAgcEBwUFBwUBAAABAgADEQQSITEFQQYTIlFhcYEykaGxBxQjQlJywYKSstHhM2KDovAkNENzs9LxRFNjo9MW/8QAGgEAAgMBAQAAAAAAAAAAAAAAAAECAwQFBv/EACwRAAICAQMCBAUFAQAAAAAAAAABAhEDEiExBEETImFxFDJCUbEjNIGh8DP/2gAMAwEAAhEDEQA/ALk7x6wd4oadw5wUGOvBgxwjAIDFDRonRAPzTgYkUCRZIXMYt4lotpBjOvOvEMY9emmtRgB52kZSUVZJRsebzheRK3SLBLvn03OSoR77Wgz0gwtgwzBSQAcr6k7W0lPxS7In4PqWdNoUGRaddGFwr28yP1khdRdbm24O4lEppu6otjFofeIDEVgY6RJDwxi3MZFEGAt4oJ74hnWiAeDEZvGJaNKxMBbxbxtp1ohi5omadadaAzrzjOiQAW8MuwgIddhATM4GhRI6iGUTsIwMKscDGKI+0kIdecDFAihYAcDHAzgIoEixiAx15wWOyytokRcXUIXQSpquTqyj3S/ywdeiCDpFt3QzMpfPbJ2QL5iRl22Ivcy6wVJKiAgAMOXjbQ2+XrBYSnrYi4/ryjyppNcbHl3jumd4N20/YuWTZWLmqDcSThcWb9x/18JJQhhcc+R7u8GRcRhtbjQ72kbUlTHTW6JzLftLvzWcp0kXCYj0MmFb6j9ofqJQ1p9ixOxLx4M5BfaOCxgcDFBnZY7LEAl4wmEtGlImA28UmLknFIgGzo7JFKQJDIkJknZIADhlGgjckkKug8ohMzQTWFVI9Uj1Sd9ROY2NUR4WPVI8JDSFgwscFhAscFiaBMGFihYzHYlKNN6lQ2RFLMe4AXOnM+EyNb6S8IDZKdd/JaYHdze/PulU8kIfMyyMZS4RsgsXLIvBeIDE0VqhSoYsLEgkZWKnUeUm2i2atD42GZZl+kXTbC4VmpnO9VbBkRbBbqGGZ2sNiNr7zVObC8wy4jD1MZiK+SkalJlpIDkz1Gppeq2U6ltUQHl1e4uQactqqJwruVL9OMe4U4fCKqswCsy1HDFmAUB+woF2A9R3z0jqs6DOLMVBIGwa2oHreVSVTietR6Raky9UCbLnWogLst9Re4G29P3SujJrfV1XEEGrTLUmcG4qZDZamuuq5SfG8pjae7stdVwOwrmm2VvZMtOrB8RAYrC5h48omArfcaPJH6kEX2YLE4SxuI/C1vQj/WvhJ5XlIuIwvMSp00S4HjQ3H7S/qJIUXkJKthc/d38ud+8c/STcJsd99LgjQ67HXvlPDos5QoSPCQuWOCRsQHJGFJKCRpWAEc04mWSMk7JIgAyTskkZIuSKyRGyTskk5JwSKwI+SGVNI/JDqmghYmZtaesKKcOKUKtOd9zOYogFpx4pw4SOCyDmSojinF6uSMsRl0kdQ6M700wrVcFXppbO6WW5sL5lOp5f+J4Z9VNN7NvlGYfhPWqCp8dDPdOlJdcMzqQCpLAZSS2VTaxBHOeGVSqkE1c7WGcFSppnPfKSfaOm4vvOZ1E9WR+hswqontX0fC+BT/mV/hXqTRFZQ/RuL4CkRzfEEHw+sVJpWSb8L8iM0/mZmOl9SuKapQqrRZsxZyAWCra4W+3tanwmA6N8dxGHr/VKj9bRrFwGv2laoWJqBxqbtcm9+Z89t0vQuouLhTrpcgGxPI72tMHxhSoqOF7VULRpAC1mcldPNWb1tOf1U5wz12NuGMZYr7no/Rmq1ShSqFVTrVVwqCyqGAtYeVvWO6G4w18MtVt3eoNrWCOUAt+zqeZv5APQipm4dhDv9kB+4xW3pa3pL/BYcJTVQAAqgaCw8dPO59ZrjHaL9DNe7QS0j4vDX7Q3G8lhYVRBjQHBPnXxH+rQ2SdgKVnb0Pvv/KGCzPJJN0WLdFTjlydq17XNufl4w+BJY3Ba2mpAHI6AWFtu4eE7ia9k+UNgV1Hp/C0pkt0TXBNCRwSPCx4WSYA8kYUkrLGlYgI+Sdkh8sULIjAinOKQ9o7JIsZGyTgkkhJ2SICPkh0XQeUUpCquggJlFlj8scRrHhZ2NRzxgWLlj7RYrGMtB1BewHMgc9yQBewPMiHkQ071qTZ3XK6AqGsjDOvtqd7a6yuc2otonGNtJlLjK+d1QqVyMQQb6kG99RsQB74XgXBqVIlkBuRYZmLBVvfKgOii5ubb89hOSkatd6ijsBmW5BBJA2CnXnvLjC0bSHTJaG5LeyeVvXS4DhLRrpDTiJZZEp6HCOvqFTcKChbW2mcEj1VWHrE4h0TovisFSsStLrsU7Ei5ankp0U0tpmqs3+HrLjhGKppUfOyqWKIoJAuSWAAvzJIHrMdwTp4tfjWQW6tw2EQXObNTeo3WtcWsxRhlGoBQnewy9VJyyb9i/AqjsXPGTTwq1Gc5aSB2JAJy7sTYC55mVPB+m2BxVVaNGoxqNmyg06ig5VLHUiw0U790sPpSx60MPWuBmq0qyIGF1LdU7G/L2Fc67kTxL6N2YcRw5Rc7DrbLmC3+wqX1OnjFHNJUhyxp7nuONxrJWo0wARUzXJvcZSo0/eMs1EyXEMbV+s0CaJzAPkTOhzm63Ge9l2Xfe81dEsEu9s1iSFvlHOwvvbQX572Gw0arbRVVIT65SpOTVqJTBC2zsq3tc/eMTAcRoVr9TVp1Mpscjq9rd+U6Txv6VOEs+JqV8+ZQEXKATkAUC19tGzE+fnMRgq9XD1Uq0iUq0yGXcHTkbbg7W5g2mOWVOTNCxtRVn0zxS2UjS5G3P3QmAIuNeY5/3W/pIdeolSolRGDI9MFWUggghiCCN44rqvn+hkJS3BLYvAIULEAhFEsYjgsblhgImWIYLLOywtpwETAGFjsseBFIkGMZadOaCZogOqmIr6QNV4inQRiZGy6x1ottYs6dnPEtOIixjPaAzznp9xqvSxTLTaotNFoZshWwLIrscp3JzqPW+ltcq3HsW9VVTF1AHCkXWkSocBhcZr7EcpZ9NsYycTqtRs1Vatsqsway4dKdjy3F9PDaVLYio2IZiHIOZybOdTTzWDbe1oLeU6HT44qCbivl/wBsXs0v0fcYrYmu4qVGdVRTY5TYmrTA9kk/i3nqInmP0Vl3qVc9PJYUVByspY3d9c+5HVcu+eoLMfUJRzSSVcfgUjgJxjpD4vjRRpM5IFtB+Y7fz8gZS3Qkr2POvpJx5ZDQS2as2W5YIirSN2LMdBciw755l0bxT0sTQenmzLVp2todWCke4kTZdMV6ykXZL9YaVLDlyyqlusZqxPNiFKqNb5jvtMz0Z4e4r0qhHYVOuvcEWYOE0GxJB08Jgyybds2RS4RcdNMeXqItSqy0zUYOdXZVdCjME+92XYftST0e4VhMBiaWJ+v062TrLU6apmOakya2qm3tdx29ZFTo1V4jVdkqKmWws1j2dSXyg3tc2v4c4bA/RniqdUN1tHIp3BcMQQRe2XTfvkMUtK3Q8nmbo1vEOL0qmJpXLWRaxYXGb2Re1mvpbXv5XBmk4bxpa4urm1ipVlW+bQg3G2gPPnM7iOB1de3oRUP9ofadWUALlsAA1hr75R9AuH5KuSsyKHz7M4OIdmQopOgVgKLkdok3bTcy7xXOaKtCSL/jWCql3GUHOQc5AVR42H3tP6zG4bo+9fiF2XOiMpCgWD5GFlbuW5ud9NPEaTjdNkxGWkAgCqx1J3BHaN+0d4KhiXw7pUpmzqSRzBGxv3gg2kvg6m5/0J9VcVE03ARkojKq01VqgCgkhSHPWi7MTfrOu3PoNoDgvShMVVyL1qsoLqHXq86E2zoAe0L5faH3tozh+K6zCV2tlOfGsR3GrVqVwAedhWAvpqDM/RqilUw9XbKch/LVsuvhfIf2ZQ9nTLEz0hcZU/EfhNBRYMARsQD6EXmVpOCARsQD6GX3B616dvwkj0Oo+Z90Iy7A0WIiWnBo4QbAblnAR9p0iAlpxEWdaMALiR6klPI1SAEWpHrsI2pHLsJJCYI7xREiidEwCNIWIbWTWlfiN5ZjRGRGSpVC2OWowHtOACx5ZiEPvtB4TBFzbq6WZ9wWNQXtyzJ+gh7yXwk/ap+YSM8EFFtfkshmndFNQr1UTOadOiQ4TLmXtOxNNA2VADc1Bbtfe910hZS16hILdkPTUZdPYUq3a2JA1O/dAB+02gNnJGl7aCRuJ1m+y1/4tP41EB+F/S8zxxS0arLXkWqqH4XidVq9amaRFOkKWSqadZRULqSwXsm+Ww1BO8ruM8MfEOM9ZOrBuafbTT8Oq8+Z3tpLlnYiAWmw1uLy74dtbyIrNXCK6tg7lv7JuSjrE0XKOyA1ragn3d2mH4pw9qTpSVQjZKSBUbMttFGUgk6+p2vPSsNSz9crNlvh6guOQNgT7jIR4NQyUi6Iz5CSzKCQOQ87g+p7pl6tO9LZf00kt0jO4PA4jD1y6YZ3UoabZLAZcwYEAnvUb8vhYYbiNZ6rJUwtamnsh2ViDoSD2QQBuL35jSUXS6oyVEo4VT1xvUUU2YWFFqZK1ApsFYM979y98tsVUqhbqagYdrIrG5sPZNjY+ndI4eneVNp8BPLoa2DYl6FHtZTe5C5aZY/lBC6b8zzld0X4RTd/rNR2HUhAaVk3RxXR851XULe1swFjppL5xWK/Zu2YMh1Y9pQ4LrcnQsoYA8iRM5xbpSFaphalKvUqElajUspSiHAIVWIJdlV1LEgC5PKwjngeJ+YFk1rYi18cXd6htmc3t3DkL+G0i0KpaobjQqbfC4/WAFMkWAJt4GJToVAwNgtjcMfDw5y/J1EIRbtFMME5OqZq+AODhcQnNQ7HyemQP4DMzx2m4pIL2Vva1scoX+dvdLjg+KN6qge3SYHyA0+BMp+JujN7eQ5EIGpZiwBU2voBfe1geY3mXBWZOcjRlTxtRRtejGO63DU3I1KgnzIDH3Ekek0nB63bK94+X/kzIdDBbCp5n5Cajg5+1HkZT9RM0iQggkMIDAB4iTohMBCxbxl4hMAEeRaphqjSNVaMAFQxVbSCqNOV9IxMeYojL6xwnSMArCNqcMqfhPvEeTH/AFt/xH4fykZOf0k4qH1EN+GVB9w+mv6RcJh6lNw3VObG9rW18zJLY5+/4L/KDw/EKrMVGW9mI05hSR8RK5ePpdvYmvCtFT9eQOU+8z7XGl7bx2Ow11DXACVKbG51IDhtO89n4iQOjuBc0xUxSIMRmbN1bMUWzdnLc/htveXVWgGpMTfsvTtta7ZkufRj/oQTksNv0obUXkpCmlGGjDXiGalJlVIqGq9XUPcyOp8mFvnaWfFkF1sb3Qa8vSZvpPxBqVVAEDhgL2cK4JqJTFlYWbWoPvDnM7jeOsTkV2pb9moy5St7FkVSW9NOVxM3W6ZU1yXdOmrQ/heASti61Q6m2VdSCAlkDKy2seyTf+9pbaazCUyKg8Ab+PZOhv7/AEnl2F4zW+tJSw1VAXdKZOXtHMAW7wBvuulp6nglK1QtywysbtYkmxNzbzO2klgl+jJJCyR/UTZLwmHJAt3CR+OcMSrSOa6smchxa67E6cx2RJ2GeyjyHykTi+IK0XO5Nwo73bsqvqSJdNKUfNwQi3F+Xk8sStUYlXJRhqFU2DKDbMDueWnLMIfAgCojPdkV1LITcOoIup9L856BiOglMrmNRyUBdbBQcyqdL66HUHwMm1ei2EpDSmGuL5mLMfnYekxacKVKJovK3bZQcEwtK2PZAMoxFcUyBYBOqVlVe4AMdOV5g+On7R7bjDgkX1Ay2Jt7p6PwuiKS42mBYCqxAH97D0WO/dn9wnmnSZ2LqpN6fVk2t94UC17j8q6QxPTGVfYU1bVm66A/7lR/KP4RNZwg/aDyPymS6BH/AGKl5D+ETVcNP2g8j8pl7lyNKjwgaQkqQy1IASSYwtGF4NmiBhs0QvA54heMQrvI1Vo52kaq0ABVXjVfSCqtEVtICZYGLeMvOM6tGEbUrQBxEdUpyO1KWxSIOwj4iH4G166/tfwmQWpSZwEfbjwB+Vv1hlSWOXsEPnQNDo35z+kID/s9bzp/MwAbRvzmdUxIXDYg/gFNz5dvn+yZll+3X8Ghf9WSojGefv8ASrhxqaT278w3/dmm6N9IUx1JqlNKiKrZO2uW+gN17xr8JcpR4si0+WVfTrFqlFmNrhWKXIF3pkVgovz+y28Ji+OYrhwq1ABSFXMwqXQ3YkhiSbWOpvpeaD6TVpmjSLsFAxCC5/vAgn0Gb0vMzxDgdFiHcFapVc7ghs2UBWfK1wCcp0ty8Zm6qXm0+xbhW1kE8XXD1TVpoahspDnTsoWIJuNCbrcGx2nrXAazuab1EyM1Nmya3UGnfK19mGtxy8Z5ezYOq2bKz5AqoOrqZgUsO2iizMTvpYWHeZ6HwHi9ELSqVHCDq3UhyEYEArqrkEbfERYJUpq+w8ivS67miweqjyHygcVhg/Vi9stalU2v/Z1Fax8CAR6yrw3SfBooDYmipAXd17tt4+nx7D1SDTrI9zplOus06oNU32K0pJ2jW1eylQG2iOdO4i/629IDiDXW3MLc/K3zguI1+yx/FTdeepykjwt7XnOqVNT3bt5ai3xmE1FL9XKiuxIPWXcWvoBQSlY+P2fynmHHcGDZybMUphxZvZICsAb2GlzcjYW5z1PFNYVAfwP8j/Oee45QyUyLqS9EEhiLh3RTmG2zGRcklRFrc0XQtQMJTAvYaC+9rC1/GaPAHtjyPyma6FNfCU778/cJosGe2PX5SnuWF0rR4eRxUjs0YiSKkbngc0S8QBi8b1kGTGEwEPd5HqvOd4B2jQDKrRFaCqNEU6SQmW/OOmOBjwT3Tv8Awr+5zPGX2NcY7BKpezWsQd+/S1vH+sx48pL4XhXNRGyEpmykhSwF1OjW2FuZ0leXp9MG3IcMtyWxrcbw8WLDYbjQG3ylNwbGOmKxAemFpU6KslXOzZi7sApBVQG+zOgvy11hqONemXom7BAXUuSSFKqMobcWzH0Npk/pDx9dq+G4dQYUvrDMr1PwKtusqW8sx8l5Tkzy5K0vujdGEG7SM/xr6QKqVqiUhSKK5AZs5JI9r2WHO49JedFOkFbFYDHs+S6AFSmYC4RjsWPPmDymi4Tw3BUaQWhhFCWAFWqoNWtbTOxtcju18gLQ9cq65WRStgLFb3ANwCSddfnFLN5NJJY6dnga0MQxVqdJgVN1NOgSQe8dk2PlLSljOIrpUGLy23ZHQD3qPnPZiFP3VPop+YjGpr+Ff3V/lBZUuAcL5PB+Kceq1abI7FlGhVjnIB7rg225GSuDVMTVDAUlcbglipuTqexq3unqPSumopAhQCW3AF9v6mWXD1qBFFUoalu0UuEvc+yCb223lcp6nbJqNI8kwfQ/iOyPlvvZq4HwS0taP0d4pjepVW53JDMfUtYz07NENSKx0ed0vo4f72IH7NMf/pJKdBKVK1RqtVjTIqDLkGqHNexU322m4ZpGr2IINtQR79I9dCot8exNMMoJOembXGvbGZR5jML+MkiojAG+hAI5Gx7xK/gtXrKOGN9cvb8TSXqyfPMR7vCScPhmAXQWAABv3abektQEDiJ0bvKP8F/qJiMVYUqe39phv+tT/nNfxX27chSrj+CYTE4xAlNSwBzYdraXstRCTbu0+Eom9wNJ0KP+yU/L9BNHgiA4uubfTNl5b3sZnOhi2wqDu0020ttJXGapVAyhCyujAVAzLcG4NlZTf198T5JGuU0zulVfJqbD9DHBKf4nH5qR+akzA1+m9ekpZ6FJwLXy1XQ7gaAo3zkbD/TDh/v4auv5TTf5lYbiPRjTXlVp+uZfmI3I33QH/LUon5uDMhhPpZ4c/tGvT/PRv/02aNTp9hqlbs1cAaBZRer9Zo11XTMSHolCd7C45QA1FTG5bg03uDYj7PcftQFTiP8A8b//AF/90Nh+L8MqmyYjDMTsFxFMH90PJv1KgRcNp3h1I95vACmfiH9x/wDJ/wB0C+P/ALjf5f5y2qYSjyrL5EofgD4yFiaCDZs37JHxO8dgVlbHnkh96/zjBxBv/bPvElPTE4URGRYBMNaGFKSss7LPQeOzm+GiLlmq6PIOpXxzX/eOkoAJPwVYpqpt3qfZbzHI+I9b7TJ1eRygvcuwQSkW+IwgI33Ftja5tr4bTz36VcGyOOIKdKBAuD92q3VsCmXW4e17i2a+u09Fw2MVxbZuanfzHeP9aTP9KaWfC10CCo2RitMn22TtKvmSonLbpm2is4H0pp42ijDsuqKrrtbJcBgOQOaGrZTrmb0dgPcpmBwfRziK9U9FEw9RLEnOArX9oMhbY67iTsVwjiGW706FRizEuHVCt2LAqcmYWuAMpuLC0gM1uZF1s/metb4sLRjcRXW3LfVNPO7C0wlXghYnPUwQYakVesdgPENYxtPhFNT/AL3hRbW1LDBvj1hMBl90l4krqqgi4Ob2kJ2tsrHvif8A9fT65qXcgfOMzobm1hlp3v8ADx0lUMNh/vYqo3gKSoPMXT9ecaMJhdrYup/ioo/yMsALh+ki8iT/AIVX5llkSr0qtyfztSUf5qh+UhGjhB/6XN/zK7t8DmjkrUF9nC4df2M3xsIAMq9LwPvj1qUFP+WneBfpI5GgY/lau38CiT04swHYWmv5EA+ZgzxOq7BSzW3NuqTa1rMwC+OpG28AND9F3Ec6V6VVXDU2zrcVEIpVGZxfOv4zU1LXPdYXmxoVLqwXk7ai7AX7Vrgb2YTDYTizYfK1GrTGewrB3V30uRd0VluLkD7up1XWWPD+kWUVMRWpoxqC2VLGotJQWBq5WszCzbDS3drLYvYiS+I2FVQdbrU9R2eQ5a/GeZca6MYtD7Iq0gLZks7WG2ambMpy29jNrfvmy49xA1erKoQLZgQQNxplI8CdttL7i8FeK1QpHtDuexPo2/vvIS5GT+iVMphlVtxuOd7A2+Mf0jQtRsGKHMvaW1+feJD4bxPKhBU3LX0ZSNhpffl3c4mPx5qLlygag3zk7X5ZfGQ7jM/iOEqwIerWbw6zQ+YAsZGp9GsPzDH9o/paaGnhZLo4YDlJCM/h+i9DlSv5sx+ZlnhujNC9jSp+q5pcppHB4gsdhOA4VP8AhU/RFHyEtKIpp7CqvkoErOvMQ14BZbnFQNTECVRrQbVoCLJ8QJwxIlPUrwYxRjEzVsdZ15GaprO62dZIxskF4+nVkJqkQVJDKriSg6ZYNWuJBxFcgMcxO/Mj5WjRUkXGVOU5zRrB/XHP9STAM7Hu9whlUCNaRoCMVbvjSDJJjGjCyJUSCbCKdwD5gGSKzRA8Bkf6ivIW8tPht8IowoH89z8ZIziKDALIzYa/89j7xBPRZdVJJtYA29Nd+/nJxMG8dCsFUomqpFz7/wBYPD4RlBAYjSxyhEJ39plAY78zJuHFhO7z3wGQvq4G9zYH2izb77kyHUp92npLKsd5BqxMQfDLdZIpJrI+GOklUDrEMlKsIFgg0dmiEEiXjc0QmADrxpMQmNvABGMA7R7wLiADHeBFSdVEjQBo1hqzusjYonWRiONSIKkcYgja2BcndZAValzJDSO+8575NUeDs068UR0TJIATA1WkhoCpCgIdRozPD1ILnI0MaHh0aDWGSACZopMfOMkIQGKDHxwkCSIdaQHlnWkFogHUDpJdAwFDaS6UiAURbQgnRiBRDDGJEAExpMOYwwGRmME0PVg1gBErSNeWFWRIA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data:image/jpeg;base64,/9j/4AAQSkZJRgABAQAAAQABAAD/2wCEAAkGBxISEhQUEhQVFRQUFBQUFRQWFRQUFBQVFBQXFhcUFBUYHCggGBolHBQUITEhJSkrLy4uFx8zODMsNyktLysBCgoKDg0OGxAQGiwkHyQsLCwsLCwsLCwsLCwsLCwsLCwsLCwsLCwsLCwsLCwsLCwsLCwsLCwsLCwsLCwsLCwsLP/AABEIAMkA+gMBIgACEQEDEQH/xAAcAAABBQEBAQAAAAAAAAAAAAADAQIEBQYABwj/xABHEAACAQIEAgcEBwUFBwUBAAABAgADEQQSITEFQQYTIlFhcYEykaGxBxQjQlJywYKSstHhM2KDovAkNENzs9LxRFNjo9MW/8QAGgEAAgMBAQAAAAAAAAAAAAAAAAECAwQFBv/EACwRAAICAQMCBAUFAQAAAAAAAAABAhEDEiExBEETImFxFDJCUbEjNIGh8DP/2gAMAwEAAhEDEQA/ALk7x6wd4oadw5wUGOvBgxwjAIDFDRonRAPzTgYkUCRZIXMYt4lotpBjOvOvEMY9emmtRgB52kZSUVZJRsebzheRK3SLBLvn03OSoR77Wgz0gwtgwzBSQAcr6k7W0lPxS7In4PqWdNoUGRaddGFwr28yP1khdRdbm24O4lEppu6otjFofeIDEVgY6RJDwxi3MZFEGAt4oJ74hnWiAeDEZvGJaNKxMBbxbxtp1ohi5omadadaAzrzjOiQAW8MuwgIddhATM4GhRI6iGUTsIwMKscDGKI+0kIdecDFAihYAcDHAzgIoEixiAx15wWOyytokRcXUIXQSpquTqyj3S/ywdeiCDpFt3QzMpfPbJ2QL5iRl22Ivcy6wVJKiAgAMOXjbQ2+XrBYSnrYi4/ryjyppNcbHl3jumd4N20/YuWTZWLmqDcSThcWb9x/18JJQhhcc+R7u8GRcRhtbjQ72kbUlTHTW6JzLftLvzWcp0kXCYj0MmFb6j9ofqJQ1p9ixOxLx4M5BfaOCxgcDFBnZY7LEAl4wmEtGlImA28UmLknFIgGzo7JFKQJDIkJknZIADhlGgjckkKug8ohMzQTWFVI9Uj1Sd9ROY2NUR4WPVI8JDSFgwscFhAscFiaBMGFihYzHYlKNN6lQ2RFLMe4AXOnM+EyNb6S8IDZKdd/JaYHdze/PulU8kIfMyyMZS4RsgsXLIvBeIDE0VqhSoYsLEgkZWKnUeUm2i2atD42GZZl+kXTbC4VmpnO9VbBkRbBbqGGZ2sNiNr7zVObC8wy4jD1MZiK+SkalJlpIDkz1Gppeq2U6ltUQHl1e4uQactqqJwruVL9OMe4U4fCKqswCsy1HDFmAUB+woF2A9R3z0jqs6DOLMVBIGwa2oHreVSVTietR6Raky9UCbLnWogLst9Re4G29P3SujJrfV1XEEGrTLUmcG4qZDZamuuq5SfG8pjae7stdVwOwrmm2VvZMtOrB8RAYrC5h48omArfcaPJH6kEX2YLE4SxuI/C1vQj/WvhJ5XlIuIwvMSp00S4HjQ3H7S/qJIUXkJKthc/d38ud+8c/STcJsd99LgjQ67HXvlPDos5QoSPCQuWOCRsQHJGFJKCRpWAEc04mWSMk7JIgAyTskkZIuSKyRGyTskk5JwSKwI+SGVNI/JDqmghYmZtaesKKcOKUKtOd9zOYogFpx4pw4SOCyDmSojinF6uSMsRl0kdQ6M700wrVcFXppbO6WW5sL5lOp5f+J4Z9VNN7NvlGYfhPWqCp8dDPdOlJdcMzqQCpLAZSS2VTaxBHOeGVSqkE1c7WGcFSppnPfKSfaOm4vvOZ1E9WR+hswqontX0fC+BT/mV/hXqTRFZQ/RuL4CkRzfEEHw+sVJpWSb8L8iM0/mZmOl9SuKapQqrRZsxZyAWCra4W+3tanwmA6N8dxGHr/VKj9bRrFwGv2laoWJqBxqbtcm9+Z89t0vQuouLhTrpcgGxPI72tMHxhSoqOF7VULRpAC1mcldPNWb1tOf1U5wz12NuGMZYr7no/Rmq1ShSqFVTrVVwqCyqGAtYeVvWO6G4w18MtVt3eoNrWCOUAt+zqeZv5APQipm4dhDv9kB+4xW3pa3pL/BYcJTVQAAqgaCw8dPO59ZrjHaL9DNe7QS0j4vDX7Q3G8lhYVRBjQHBPnXxH+rQ2SdgKVnb0Pvv/KGCzPJJN0WLdFTjlydq17XNufl4w+BJY3Ba2mpAHI6AWFtu4eE7ia9k+UNgV1Hp/C0pkt0TXBNCRwSPCx4WSYA8kYUkrLGlYgI+Sdkh8sULIjAinOKQ9o7JIsZGyTgkkhJ2SICPkh0XQeUUpCquggJlFlj8scRrHhZ2NRzxgWLlj7RYrGMtB1BewHMgc9yQBewPMiHkQ071qTZ3XK6AqGsjDOvtqd7a6yuc2otonGNtJlLjK+d1QqVyMQQb6kG99RsQB74XgXBqVIlkBuRYZmLBVvfKgOii5ubb89hOSkatd6ijsBmW5BBJA2CnXnvLjC0bSHTJaG5LeyeVvXS4DhLRrpDTiJZZEp6HCOvqFTcKChbW2mcEj1VWHrE4h0TovisFSsStLrsU7Ei5ankp0U0tpmqs3+HrLjhGKppUfOyqWKIoJAuSWAAvzJIHrMdwTp4tfjWQW6tw2EQXObNTeo3WtcWsxRhlGoBQnewy9VJyyb9i/AqjsXPGTTwq1Gc5aSB2JAJy7sTYC55mVPB+m2BxVVaNGoxqNmyg06ig5VLHUiw0U790sPpSx60MPWuBmq0qyIGF1LdU7G/L2Fc67kTxL6N2YcRw5Rc7DrbLmC3+wqX1OnjFHNJUhyxp7nuONxrJWo0wARUzXJvcZSo0/eMs1EyXEMbV+s0CaJzAPkTOhzm63Ge9l2Xfe81dEsEu9s1iSFvlHOwvvbQX572Gw0arbRVVIT65SpOTVqJTBC2zsq3tc/eMTAcRoVr9TVp1Mpscjq9rd+U6Txv6VOEs+JqV8+ZQEXKATkAUC19tGzE+fnMRgq9XD1Uq0iUq0yGXcHTkbbg7W5g2mOWVOTNCxtRVn0zxS2UjS5G3P3QmAIuNeY5/3W/pIdeolSolRGDI9MFWUggghiCCN44rqvn+hkJS3BLYvAIULEAhFEsYjgsblhgImWIYLLOywtpwETAGFjsseBFIkGMZadOaCZogOqmIr6QNV4inQRiZGy6x1ottYs6dnPEtOIixjPaAzznp9xqvSxTLTaotNFoZshWwLIrscp3JzqPW+ltcq3HsW9VVTF1AHCkXWkSocBhcZr7EcpZ9NsYycTqtRs1Vatsqsway4dKdjy3F9PDaVLYio2IZiHIOZybOdTTzWDbe1oLeU6HT44qCbivl/wBsXs0v0fcYrYmu4qVGdVRTY5TYmrTA9kk/i3nqInmP0Vl3qVc9PJYUVByspY3d9c+5HVcu+eoLMfUJRzSSVcfgUjgJxjpD4vjRRpM5IFtB+Y7fz8gZS3Qkr2POvpJx5ZDQS2as2W5YIirSN2LMdBciw755l0bxT0sTQenmzLVp2todWCke4kTZdMV6ykXZL9YaVLDlyyqlusZqxPNiFKqNb5jvtMz0Z4e4r0qhHYVOuvcEWYOE0GxJB08Jgyybds2RS4RcdNMeXqItSqy0zUYOdXZVdCjME+92XYftST0e4VhMBiaWJ+v062TrLU6apmOakya2qm3tdx29ZFTo1V4jVdkqKmWws1j2dSXyg3tc2v4c4bA/RniqdUN1tHIp3BcMQQRe2XTfvkMUtK3Q8nmbo1vEOL0qmJpXLWRaxYXGb2Re1mvpbXv5XBmk4bxpa4urm1ipVlW+bQg3G2gPPnM7iOB1de3oRUP9ofadWUALlsAA1hr75R9AuH5KuSsyKHz7M4OIdmQopOgVgKLkdok3bTcy7xXOaKtCSL/jWCql3GUHOQc5AVR42H3tP6zG4bo+9fiF2XOiMpCgWD5GFlbuW5ud9NPEaTjdNkxGWkAgCqx1J3BHaN+0d4KhiXw7pUpmzqSRzBGxv3gg2kvg6m5/0J9VcVE03ARkojKq01VqgCgkhSHPWi7MTfrOu3PoNoDgvShMVVyL1qsoLqHXq86E2zoAe0L5faH3tozh+K6zCV2tlOfGsR3GrVqVwAedhWAvpqDM/RqilUw9XbKch/LVsuvhfIf2ZQ9nTLEz0hcZU/EfhNBRYMARsQD6EXmVpOCARsQD6GX3B616dvwkj0Oo+Z90Iy7A0WIiWnBo4QbAblnAR9p0iAlpxEWdaMALiR6klPI1SAEWpHrsI2pHLsJJCYI7xREiidEwCNIWIbWTWlfiN5ZjRGRGSpVC2OWowHtOACx5ZiEPvtB4TBFzbq6WZ9wWNQXtyzJ+gh7yXwk/ap+YSM8EFFtfkshmndFNQr1UTOadOiQ4TLmXtOxNNA2VADc1Bbtfe910hZS16hILdkPTUZdPYUq3a2JA1O/dAB+02gNnJGl7aCRuJ1m+y1/4tP41EB+F/S8zxxS0arLXkWqqH4XidVq9amaRFOkKWSqadZRULqSwXsm+Ww1BO8ruM8MfEOM9ZOrBuafbTT8Oq8+Z3tpLlnYiAWmw1uLy74dtbyIrNXCK6tg7lv7JuSjrE0XKOyA1ragn3d2mH4pw9qTpSVQjZKSBUbMttFGUgk6+p2vPSsNSz9crNlvh6guOQNgT7jIR4NQyUi6Iz5CSzKCQOQ87g+p7pl6tO9LZf00kt0jO4PA4jD1y6YZ3UoabZLAZcwYEAnvUb8vhYYbiNZ6rJUwtamnsh2ViDoSD2QQBuL35jSUXS6oyVEo4VT1xvUUU2YWFFqZK1ApsFYM979y98tsVUqhbqagYdrIrG5sPZNjY+ndI4eneVNp8BPLoa2DYl6FHtZTe5C5aZY/lBC6b8zzld0X4RTd/rNR2HUhAaVk3RxXR851XULe1swFjppL5xWK/Zu2YMh1Y9pQ4LrcnQsoYA8iRM5xbpSFaphalKvUqElajUspSiHAIVWIJdlV1LEgC5PKwjngeJ+YFk1rYi18cXd6htmc3t3DkL+G0i0KpaobjQqbfC4/WAFMkWAJt4GJToVAwNgtjcMfDw5y/J1EIRbtFMME5OqZq+AODhcQnNQ7HyemQP4DMzx2m4pIL2Vva1scoX+dvdLjg+KN6qge3SYHyA0+BMp+JujN7eQ5EIGpZiwBU2voBfe1geY3mXBWZOcjRlTxtRRtejGO63DU3I1KgnzIDH3Ekek0nB63bK94+X/kzIdDBbCp5n5Cajg5+1HkZT9RM0iQggkMIDAB4iTohMBCxbxl4hMAEeRaphqjSNVaMAFQxVbSCqNOV9IxMeYojL6xwnSMArCNqcMqfhPvEeTH/AFt/xH4fykZOf0k4qH1EN+GVB9w+mv6RcJh6lNw3VObG9rW18zJLY5+/4L/KDw/EKrMVGW9mI05hSR8RK5ePpdvYmvCtFT9eQOU+8z7XGl7bx2Ow11DXACVKbG51IDhtO89n4iQOjuBc0xUxSIMRmbN1bMUWzdnLc/htveXVWgGpMTfsvTtta7ZkufRj/oQTksNv0obUXkpCmlGGjDXiGalJlVIqGq9XUPcyOp8mFvnaWfFkF1sb3Qa8vSZvpPxBqVVAEDhgL2cK4JqJTFlYWbWoPvDnM7jeOsTkV2pb9moy5St7FkVSW9NOVxM3W6ZU1yXdOmrQ/heASti61Q6m2VdSCAlkDKy2seyTf+9pbaazCUyKg8Ab+PZOhv7/AEnl2F4zW+tJSw1VAXdKZOXtHMAW7wBvuulp6nglK1QtywysbtYkmxNzbzO2klgl+jJJCyR/UTZLwmHJAt3CR+OcMSrSOa6smchxa67E6cx2RJ2GeyjyHykTi+IK0XO5Nwo73bsqvqSJdNKUfNwQi3F+Xk8sStUYlXJRhqFU2DKDbMDueWnLMIfAgCojPdkV1LITcOoIup9L856BiOglMrmNRyUBdbBQcyqdL66HUHwMm1ei2EpDSmGuL5mLMfnYekxacKVKJovK3bZQcEwtK2PZAMoxFcUyBYBOqVlVe4AMdOV5g+On7R7bjDgkX1Ay2Jt7p6PwuiKS42mBYCqxAH97D0WO/dn9wnmnSZ2LqpN6fVk2t94UC17j8q6QxPTGVfYU1bVm66A/7lR/KP4RNZwg/aDyPymS6BH/AGKl5D+ETVcNP2g8j8pl7lyNKjwgaQkqQy1IASSYwtGF4NmiBhs0QvA54heMQrvI1Vo52kaq0ABVXjVfSCqtEVtICZYGLeMvOM6tGEbUrQBxEdUpyO1KWxSIOwj4iH4G166/tfwmQWpSZwEfbjwB+Vv1hlSWOXsEPnQNDo35z+kID/s9bzp/MwAbRvzmdUxIXDYg/gFNz5dvn+yZll+3X8Ghf9WSojGefv8ASrhxqaT278w3/dmm6N9IUx1JqlNKiKrZO2uW+gN17xr8JcpR4si0+WVfTrFqlFmNrhWKXIF3pkVgovz+y28Ji+OYrhwq1ABSFXMwqXQ3YkhiSbWOpvpeaD6TVpmjSLsFAxCC5/vAgn0Gb0vMzxDgdFiHcFapVc7ghs2UBWfK1wCcp0ty8Zm6qXm0+xbhW1kE8XXD1TVpoahspDnTsoWIJuNCbrcGx2nrXAazuab1EyM1Nmya3UGnfK19mGtxy8Z5ezYOq2bKz5AqoOrqZgUsO2iizMTvpYWHeZ6HwHi9ELSqVHCDq3UhyEYEArqrkEbfERYJUpq+w8ivS67miweqjyHygcVhg/Vi9stalU2v/Z1Fax8CAR6yrw3SfBooDYmipAXd17tt4+nx7D1SDTrI9zplOus06oNU32K0pJ2jW1eylQG2iOdO4i/629IDiDXW3MLc/K3zguI1+yx/FTdeepykjwt7XnOqVNT3bt5ai3xmE1FL9XKiuxIPWXcWvoBQSlY+P2fynmHHcGDZybMUphxZvZICsAb2GlzcjYW5z1PFNYVAfwP8j/Oee45QyUyLqS9EEhiLh3RTmG2zGRcklRFrc0XQtQMJTAvYaC+9rC1/GaPAHtjyPyma6FNfCU778/cJosGe2PX5SnuWF0rR4eRxUjs0YiSKkbngc0S8QBi8b1kGTGEwEPd5HqvOd4B2jQDKrRFaCqNEU6SQmW/OOmOBjwT3Tv8Awr+5zPGX2NcY7BKpezWsQd+/S1vH+sx48pL4XhXNRGyEpmykhSwF1OjW2FuZ0leXp9MG3IcMtyWxrcbw8WLDYbjQG3ylNwbGOmKxAemFpU6KslXOzZi7sApBVQG+zOgvy11hqONemXom7BAXUuSSFKqMobcWzH0Npk/pDx9dq+G4dQYUvrDMr1PwKtusqW8sx8l5Tkzy5K0vujdGEG7SM/xr6QKqVqiUhSKK5AZs5JI9r2WHO49JedFOkFbFYDHs+S6AFSmYC4RjsWPPmDymi4Tw3BUaQWhhFCWAFWqoNWtbTOxtcju18gLQ9cq65WRStgLFb3ANwCSddfnFLN5NJJY6dnga0MQxVqdJgVN1NOgSQe8dk2PlLSljOIrpUGLy23ZHQD3qPnPZiFP3VPop+YjGpr+Ff3V/lBZUuAcL5PB+Kceq1abI7FlGhVjnIB7rg225GSuDVMTVDAUlcbglipuTqexq3unqPSumopAhQCW3AF9v6mWXD1qBFFUoalu0UuEvc+yCb223lcp6nbJqNI8kwfQ/iOyPlvvZq4HwS0taP0d4pjepVW53JDMfUtYz07NENSKx0ed0vo4f72IH7NMf/pJKdBKVK1RqtVjTIqDLkGqHNexU322m4ZpGr2IINtQR79I9dCot8exNMMoJOembXGvbGZR5jML+MkiojAG+hAI5Gx7xK/gtXrKOGN9cvb8TSXqyfPMR7vCScPhmAXQWAABv3abektQEDiJ0bvKP8F/qJiMVYUqe39phv+tT/nNfxX27chSrj+CYTE4xAlNSwBzYdraXstRCTbu0+Eom9wNJ0KP+yU/L9BNHgiA4uubfTNl5b3sZnOhi2wqDu0020ttJXGapVAyhCyujAVAzLcG4NlZTf198T5JGuU0zulVfJqbD9DHBKf4nH5qR+akzA1+m9ekpZ6FJwLXy1XQ7gaAo3zkbD/TDh/v4auv5TTf5lYbiPRjTXlVp+uZfmI3I33QH/LUon5uDMhhPpZ4c/tGvT/PRv/02aNTp9hqlbs1cAaBZRer9Zo11XTMSHolCd7C45QA1FTG5bg03uDYj7PcftQFTiP8A8b//AF/90Nh+L8MqmyYjDMTsFxFMH90PJv1KgRcNp3h1I95vACmfiH9x/wDJ/wB0C+P/ALjf5f5y2qYSjyrL5EofgD4yFiaCDZs37JHxO8dgVlbHnkh96/zjBxBv/bPvElPTE4URGRYBMNaGFKSss7LPQeOzm+GiLlmq6PIOpXxzX/eOkoAJPwVYpqpt3qfZbzHI+I9b7TJ1eRygvcuwQSkW+IwgI33Ftja5tr4bTz36VcGyOOIKdKBAuD92q3VsCmXW4e17i2a+u09Fw2MVxbZuanfzHeP9aTP9KaWfC10CCo2RitMn22TtKvmSonLbpm2is4H0pp42ijDsuqKrrtbJcBgOQOaGrZTrmb0dgPcpmBwfRziK9U9FEw9RLEnOArX9oMhbY67iTsVwjiGW706FRizEuHVCt2LAqcmYWuAMpuLC0gM1uZF1s/metb4sLRjcRXW3LfVNPO7C0wlXghYnPUwQYakVesdgPENYxtPhFNT/AL3hRbW1LDBvj1hMBl90l4krqqgi4Ob2kJ2tsrHvif8A9fT65qXcgfOMzobm1hlp3v8ADx0lUMNh/vYqo3gKSoPMXT9ecaMJhdrYup/ioo/yMsALh+ki8iT/AIVX5llkSr0qtyfztSUf5qh+UhGjhB/6XN/zK7t8DmjkrUF9nC4df2M3xsIAMq9LwPvj1qUFP+WneBfpI5GgY/lau38CiT04swHYWmv5EA+ZgzxOq7BSzW3NuqTa1rMwC+OpG28AND9F3Ec6V6VVXDU2zrcVEIpVGZxfOv4zU1LXPdYXmxoVLqwXk7ai7AX7Vrgb2YTDYTizYfK1GrTGewrB3V30uRd0VluLkD7up1XWWPD+kWUVMRWpoxqC2VLGotJQWBq5WszCzbDS3drLYvYiS+I2FVQdbrU9R2eQ5a/GeZca6MYtD7Iq0gLZks7WG2ambMpy29jNrfvmy49xA1erKoQLZgQQNxplI8CdttL7i8FeK1QpHtDuexPo2/vvIS5GT+iVMphlVtxuOd7A2+Mf0jQtRsGKHMvaW1+feJD4bxPKhBU3LX0ZSNhpffl3c4mPx5qLlygag3zk7X5ZfGQ7jM/iOEqwIerWbw6zQ+YAsZGp9GsPzDH9o/paaGnhZLo4YDlJCM/h+i9DlSv5sx+ZlnhujNC9jSp+q5pcppHB4gsdhOA4VP8AhU/RFHyEtKIpp7CqvkoErOvMQ14BZbnFQNTECVRrQbVoCLJ8QJwxIlPUrwYxRjEzVsdZ15GaprO62dZIxskF4+nVkJqkQVJDKriSg6ZYNWuJBxFcgMcxO/Mj5WjRUkXGVOU5zRrB/XHP9STAM7Hu9whlUCNaRoCMVbvjSDJJjGjCyJUSCbCKdwD5gGSKzRA8Bkf6ivIW8tPht8IowoH89z8ZIziKDALIzYa/89j7xBPRZdVJJtYA29Nd+/nJxMG8dCsFUomqpFz7/wBYPD4RlBAYjSxyhEJ39plAY78zJuHFhO7z3wGQvq4G9zYH2izb77kyHUp92npLKsd5BqxMQfDLdZIpJrI+GOklUDrEMlKsIFgg0dmiEEiXjc0QmADrxpMQmNvABGMA7R7wLiADHeBFSdVEjQBo1hqzusjYonWRiONSIKkcYgja2BcndZAValzJDSO+8575NUeDs068UR0TJIATA1WkhoCpCgIdRozPD1ILnI0MaHh0aDWGSACZopMfOMkIQGKDHxwkCSIdaQHlnWkFogHUDpJdAwFDaS6UiAURbQgnRiBRDDGJEAExpMOYwwGRmME0PVg1gBErSNeWFWRIAz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0" descr="data:image/jpeg;base64,/9j/4AAQSkZJRgABAQAAAQABAAD/2wCEAAkGBxISEhQUEhQVFRQUFBQUFRQWFRQUFBQVFBQXFhcUFBUYHCggGBolHBQUITEhJSkrLy4uFx8zODMsNyktLysBCgoKDg0OGxAQGiwkHyQsLCwsLCwsLCwsLCwsLCwsLCwsLCwsLCwsLCwsLCwsLCwsLCwsLCwsLCwsLCwsLCwsLP/AABEIAMkA+gMBIgACEQEDEQH/xAAcAAABBQEBAQAAAAAAAAAAAAADAQIEBQYABwj/xABHEAACAQIEAgcEBwUFBwUBAAABAgADEQQSITEFQQYTIlFhcYEykaGxBxQjQlJywYKSstHhM2KDovAkNENzs9LxRFNjo9MW/8QAGgEAAgMBAQAAAAAAAAAAAAAAAAECAwQFBv/EACwRAAICAQMCBAUFAQAAAAAAAAABAhEDEiExBEETImFxFDJCUbEjNIGh8DP/2gAMAwEAAhEDEQA/ALk7x6wd4oadw5wUGOvBgxwjAIDFDRonRAPzTgYkUCRZIXMYt4lotpBjOvOvEMY9emmtRgB52kZSUVZJRsebzheRK3SLBLvn03OSoR77Wgz0gwtgwzBSQAcr6k7W0lPxS7In4PqWdNoUGRaddGFwr28yP1khdRdbm24O4lEppu6otjFofeIDEVgY6RJDwxi3MZFEGAt4oJ74hnWiAeDEZvGJaNKxMBbxbxtp1ohi5omadadaAzrzjOiQAW8MuwgIddhATM4GhRI6iGUTsIwMKscDGKI+0kIdecDFAihYAcDHAzgIoEixiAx15wWOyytokRcXUIXQSpquTqyj3S/ywdeiCDpFt3QzMpfPbJ2QL5iRl22Ivcy6wVJKiAgAMOXjbQ2+XrBYSnrYi4/ryjyppNcbHl3jumd4N20/YuWTZWLmqDcSThcWb9x/18JJQhhcc+R7u8GRcRhtbjQ72kbUlTHTW6JzLftLvzWcp0kXCYj0MmFb6j9ofqJQ1p9ixOxLx4M5BfaOCxgcDFBnZY7LEAl4wmEtGlImA28UmLknFIgGzo7JFKQJDIkJknZIADhlGgjckkKug8ohMzQTWFVI9Uj1Sd9ROY2NUR4WPVI8JDSFgwscFhAscFiaBMGFihYzHYlKNN6lQ2RFLMe4AXOnM+EyNb6S8IDZKdd/JaYHdze/PulU8kIfMyyMZS4RsgsXLIvBeIDE0VqhSoYsLEgkZWKnUeUm2i2atD42GZZl+kXTbC4VmpnO9VbBkRbBbqGGZ2sNiNr7zVObC8wy4jD1MZiK+SkalJlpIDkz1Gppeq2U6ltUQHl1e4uQactqqJwruVL9OMe4U4fCKqswCsy1HDFmAUB+woF2A9R3z0jqs6DOLMVBIGwa2oHreVSVTietR6Raky9UCbLnWogLst9Re4G29P3SujJrfV1XEEGrTLUmcG4qZDZamuuq5SfG8pjae7stdVwOwrmm2VvZMtOrB8RAYrC5h48omArfcaPJH6kEX2YLE4SxuI/C1vQj/WvhJ5XlIuIwvMSp00S4HjQ3H7S/qJIUXkJKthc/d38ud+8c/STcJsd99LgjQ67HXvlPDos5QoSPCQuWOCRsQHJGFJKCRpWAEc04mWSMk7JIgAyTskkZIuSKyRGyTskk5JwSKwI+SGVNI/JDqmghYmZtaesKKcOKUKtOd9zOYogFpx4pw4SOCyDmSojinF6uSMsRl0kdQ6M700wrVcFXppbO6WW5sL5lOp5f+J4Z9VNN7NvlGYfhPWqCp8dDPdOlJdcMzqQCpLAZSS2VTaxBHOeGVSqkE1c7WGcFSppnPfKSfaOm4vvOZ1E9WR+hswqontX0fC+BT/mV/hXqTRFZQ/RuL4CkRzfEEHw+sVJpWSb8L8iM0/mZmOl9SuKapQqrRZsxZyAWCra4W+3tanwmA6N8dxGHr/VKj9bRrFwGv2laoWJqBxqbtcm9+Z89t0vQuouLhTrpcgGxPI72tMHxhSoqOF7VULRpAC1mcldPNWb1tOf1U5wz12NuGMZYr7no/Rmq1ShSqFVTrVVwqCyqGAtYeVvWO6G4w18MtVt3eoNrWCOUAt+zqeZv5APQipm4dhDv9kB+4xW3pa3pL/BYcJTVQAAqgaCw8dPO59ZrjHaL9DNe7QS0j4vDX7Q3G8lhYVRBjQHBPnXxH+rQ2SdgKVnb0Pvv/KGCzPJJN0WLdFTjlydq17XNufl4w+BJY3Ba2mpAHI6AWFtu4eE7ia9k+UNgV1Hp/C0pkt0TXBNCRwSPCx4WSYA8kYUkrLGlYgI+Sdkh8sULIjAinOKQ9o7JIsZGyTgkkhJ2SICPkh0XQeUUpCquggJlFlj8scRrHhZ2NRzxgWLlj7RYrGMtB1BewHMgc9yQBewPMiHkQ071qTZ3XK6AqGsjDOvtqd7a6yuc2otonGNtJlLjK+d1QqVyMQQb6kG99RsQB74XgXBqVIlkBuRYZmLBVvfKgOii5ubb89hOSkatd6ijsBmW5BBJA2CnXnvLjC0bSHTJaG5LeyeVvXS4DhLRrpDTiJZZEp6HCOvqFTcKChbW2mcEj1VWHrE4h0TovisFSsStLrsU7Ei5ankp0U0tpmqs3+HrLjhGKppUfOyqWKIoJAuSWAAvzJIHrMdwTp4tfjWQW6tw2EQXObNTeo3WtcWsxRhlGoBQnewy9VJyyb9i/AqjsXPGTTwq1Gc5aSB2JAJy7sTYC55mVPB+m2BxVVaNGoxqNmyg06ig5VLHUiw0U790sPpSx60MPWuBmq0qyIGF1LdU7G/L2Fc67kTxL6N2YcRw5Rc7DrbLmC3+wqX1OnjFHNJUhyxp7nuONxrJWo0wARUzXJvcZSo0/eMs1EyXEMbV+s0CaJzAPkTOhzm63Ge9l2Xfe81dEsEu9s1iSFvlHOwvvbQX572Gw0arbRVVIT65SpOTVqJTBC2zsq3tc/eMTAcRoVr9TVp1Mpscjq9rd+U6Txv6VOEs+JqV8+ZQEXKATkAUC19tGzE+fnMRgq9XD1Uq0iUq0yGXcHTkbbg7W5g2mOWVOTNCxtRVn0zxS2UjS5G3P3QmAIuNeY5/3W/pIdeolSolRGDI9MFWUggghiCCN44rqvn+hkJS3BLYvAIULEAhFEsYjgsblhgImWIYLLOywtpwETAGFjsseBFIkGMZadOaCZogOqmIr6QNV4inQRiZGy6x1ottYs6dnPEtOIixjPaAzznp9xqvSxTLTaotNFoZshWwLIrscp3JzqPW+ltcq3HsW9VVTF1AHCkXWkSocBhcZr7EcpZ9NsYycTqtRs1Vatsqsway4dKdjy3F9PDaVLYio2IZiHIOZybOdTTzWDbe1oLeU6HT44qCbivl/wBsXs0v0fcYrYmu4qVGdVRTY5TYmrTA9kk/i3nqInmP0Vl3qVc9PJYUVByspY3d9c+5HVcu+eoLMfUJRzSSVcfgUjgJxjpD4vjRRpM5IFtB+Y7fz8gZS3Qkr2POvpJx5ZDQS2as2W5YIirSN2LMdBciw755l0bxT0sTQenmzLVp2todWCke4kTZdMV6ykXZL9YaVLDlyyqlusZqxPNiFKqNb5jvtMz0Z4e4r0qhHYVOuvcEWYOE0GxJB08Jgyybds2RS4RcdNMeXqItSqy0zUYOdXZVdCjME+92XYftST0e4VhMBiaWJ+v062TrLU6apmOakya2qm3tdx29ZFTo1V4jVdkqKmWws1j2dSXyg3tc2v4c4bA/RniqdUN1tHIp3BcMQQRe2XTfvkMUtK3Q8nmbo1vEOL0qmJpXLWRaxYXGb2Re1mvpbXv5XBmk4bxpa4urm1ipVlW+bQg3G2gPPnM7iOB1de3oRUP9ofadWUALlsAA1hr75R9AuH5KuSsyKHz7M4OIdmQopOgVgKLkdok3bTcy7xXOaKtCSL/jWCql3GUHOQc5AVR42H3tP6zG4bo+9fiF2XOiMpCgWD5GFlbuW5ud9NPEaTjdNkxGWkAgCqx1J3BHaN+0d4KhiXw7pUpmzqSRzBGxv3gg2kvg6m5/0J9VcVE03ARkojKq01VqgCgkhSHPWi7MTfrOu3PoNoDgvShMVVyL1qsoLqHXq86E2zoAe0L5faH3tozh+K6zCV2tlOfGsR3GrVqVwAedhWAvpqDM/RqilUw9XbKch/LVsuvhfIf2ZQ9nTLEz0hcZU/EfhNBRYMARsQD6EXmVpOCARsQD6GX3B616dvwkj0Oo+Z90Iy7A0WIiWnBo4QbAblnAR9p0iAlpxEWdaMALiR6klPI1SAEWpHrsI2pHLsJJCYI7xREiidEwCNIWIbWTWlfiN5ZjRGRGSpVC2OWowHtOACx5ZiEPvtB4TBFzbq6WZ9wWNQXtyzJ+gh7yXwk/ap+YSM8EFFtfkshmndFNQr1UTOadOiQ4TLmXtOxNNA2VADc1Bbtfe910hZS16hILdkPTUZdPYUq3a2JA1O/dAB+02gNnJGl7aCRuJ1m+y1/4tP41EB+F/S8zxxS0arLXkWqqH4XidVq9amaRFOkKWSqadZRULqSwXsm+Ww1BO8ruM8MfEOM9ZOrBuafbTT8Oq8+Z3tpLlnYiAWmw1uLy74dtbyIrNXCK6tg7lv7JuSjrE0XKOyA1ragn3d2mH4pw9qTpSVQjZKSBUbMttFGUgk6+p2vPSsNSz9crNlvh6guOQNgT7jIR4NQyUi6Iz5CSzKCQOQ87g+p7pl6tO9LZf00kt0jO4PA4jD1y6YZ3UoabZLAZcwYEAnvUb8vhYYbiNZ6rJUwtamnsh2ViDoSD2QQBuL35jSUXS6oyVEo4VT1xvUUU2YWFFqZK1ApsFYM979y98tsVUqhbqagYdrIrG5sPZNjY+ndI4eneVNp8BPLoa2DYl6FHtZTe5C5aZY/lBC6b8zzld0X4RTd/rNR2HUhAaVk3RxXR851XULe1swFjppL5xWK/Zu2YMh1Y9pQ4LrcnQsoYA8iRM5xbpSFaphalKvUqElajUspSiHAIVWIJdlV1LEgC5PKwjngeJ+YFk1rYi18cXd6htmc3t3DkL+G0i0KpaobjQqbfC4/WAFMkWAJt4GJToVAwNgtjcMfDw5y/J1EIRbtFMME5OqZq+AODhcQnNQ7HyemQP4DMzx2m4pIL2Vva1scoX+dvdLjg+KN6qge3SYHyA0+BMp+JujN7eQ5EIGpZiwBU2voBfe1geY3mXBWZOcjRlTxtRRtejGO63DU3I1KgnzIDH3Ekek0nB63bK94+X/kzIdDBbCp5n5Cajg5+1HkZT9RM0iQggkMIDAB4iTohMBCxbxl4hMAEeRaphqjSNVaMAFQxVbSCqNOV9IxMeYojL6xwnSMArCNqcMqfhPvEeTH/AFt/xH4fykZOf0k4qH1EN+GVB9w+mv6RcJh6lNw3VObG9rW18zJLY5+/4L/KDw/EKrMVGW9mI05hSR8RK5ePpdvYmvCtFT9eQOU+8z7XGl7bx2Ow11DXACVKbG51IDhtO89n4iQOjuBc0xUxSIMRmbN1bMUWzdnLc/htveXVWgGpMTfsvTtta7ZkufRj/oQTksNv0obUXkpCmlGGjDXiGalJlVIqGq9XUPcyOp8mFvnaWfFkF1sb3Qa8vSZvpPxBqVVAEDhgL2cK4JqJTFlYWbWoPvDnM7jeOsTkV2pb9moy5St7FkVSW9NOVxM3W6ZU1yXdOmrQ/heASti61Q6m2VdSCAlkDKy2seyTf+9pbaazCUyKg8Ab+PZOhv7/AEnl2F4zW+tJSw1VAXdKZOXtHMAW7wBvuulp6nglK1QtywysbtYkmxNzbzO2klgl+jJJCyR/UTZLwmHJAt3CR+OcMSrSOa6smchxa67E6cx2RJ2GeyjyHykTi+IK0XO5Nwo73bsqvqSJdNKUfNwQi3F+Xk8sStUYlXJRhqFU2DKDbMDueWnLMIfAgCojPdkV1LITcOoIup9L856BiOglMrmNRyUBdbBQcyqdL66HUHwMm1ei2EpDSmGuL5mLMfnYekxacKVKJovK3bZQcEwtK2PZAMoxFcUyBYBOqVlVe4AMdOV5g+On7R7bjDgkX1Ay2Jt7p6PwuiKS42mBYCqxAH97D0WO/dn9wnmnSZ2LqpN6fVk2t94UC17j8q6QxPTGVfYU1bVm66A/7lR/KP4RNZwg/aDyPymS6BH/AGKl5D+ETVcNP2g8j8pl7lyNKjwgaQkqQy1IASSYwtGF4NmiBhs0QvA54heMQrvI1Vo52kaq0ABVXjVfSCqtEVtICZYGLeMvOM6tGEbUrQBxEdUpyO1KWxSIOwj4iH4G166/tfwmQWpSZwEfbjwB+Vv1hlSWOXsEPnQNDo35z+kID/s9bzp/MwAbRvzmdUxIXDYg/gFNz5dvn+yZll+3X8Ghf9WSojGefv8ASrhxqaT278w3/dmm6N9IUx1JqlNKiKrZO2uW+gN17xr8JcpR4si0+WVfTrFqlFmNrhWKXIF3pkVgovz+y28Ji+OYrhwq1ABSFXMwqXQ3YkhiSbWOpvpeaD6TVpmjSLsFAxCC5/vAgn0Gb0vMzxDgdFiHcFapVc7ghs2UBWfK1wCcp0ty8Zm6qXm0+xbhW1kE8XXD1TVpoahspDnTsoWIJuNCbrcGx2nrXAazuab1EyM1Nmya3UGnfK19mGtxy8Z5ezYOq2bKz5AqoOrqZgUsO2iizMTvpYWHeZ6HwHi9ELSqVHCDq3UhyEYEArqrkEbfERYJUpq+w8ivS67miweqjyHygcVhg/Vi9stalU2v/Z1Fax8CAR6yrw3SfBooDYmipAXd17tt4+nx7D1SDTrI9zplOus06oNU32K0pJ2jW1eylQG2iOdO4i/629IDiDXW3MLc/K3zguI1+yx/FTdeepykjwt7XnOqVNT3bt5ai3xmE1FL9XKiuxIPWXcWvoBQSlY+P2fynmHHcGDZybMUphxZvZICsAb2GlzcjYW5z1PFNYVAfwP8j/Oee45QyUyLqS9EEhiLh3RTmG2zGRcklRFrc0XQtQMJTAvYaC+9rC1/GaPAHtjyPyma6FNfCU778/cJosGe2PX5SnuWF0rR4eRxUjs0YiSKkbngc0S8QBi8b1kGTGEwEPd5HqvOd4B2jQDKrRFaCqNEU6SQmW/OOmOBjwT3Tv8Awr+5zPGX2NcY7BKpezWsQd+/S1vH+sx48pL4XhXNRGyEpmykhSwF1OjW2FuZ0leXp9MG3IcMtyWxrcbw8WLDYbjQG3ylNwbGOmKxAemFpU6KslXOzZi7sApBVQG+zOgvy11hqONemXom7BAXUuSSFKqMobcWzH0Npk/pDx9dq+G4dQYUvrDMr1PwKtusqW8sx8l5Tkzy5K0vujdGEG7SM/xr6QKqVqiUhSKK5AZs5JI9r2WHO49JedFOkFbFYDHs+S6AFSmYC4RjsWPPmDymi4Tw3BUaQWhhFCWAFWqoNWtbTOxtcju18gLQ9cq65WRStgLFb3ANwCSddfnFLN5NJJY6dnga0MQxVqdJgVN1NOgSQe8dk2PlLSljOIrpUGLy23ZHQD3qPnPZiFP3VPop+YjGpr+Ff3V/lBZUuAcL5PB+Kceq1abI7FlGhVjnIB7rg225GSuDVMTVDAUlcbglipuTqexq3unqPSumopAhQCW3AF9v6mWXD1qBFFUoalu0UuEvc+yCb223lcp6nbJqNI8kwfQ/iOyPlvvZq4HwS0taP0d4pjepVW53JDMfUtYz07NENSKx0ed0vo4f72IH7NMf/pJKdBKVK1RqtVjTIqDLkGqHNexU322m4ZpGr2IINtQR79I9dCot8exNMMoJOembXGvbGZR5jML+MkiojAG+hAI5Gx7xK/gtXrKOGN9cvb8TSXqyfPMR7vCScPhmAXQWAABv3abektQEDiJ0bvKP8F/qJiMVYUqe39phv+tT/nNfxX27chSrj+CYTE4xAlNSwBzYdraXstRCTbu0+Eom9wNJ0KP+yU/L9BNHgiA4uubfTNl5b3sZnOhi2wqDu0020ttJXGapVAyhCyujAVAzLcG4NlZTf198T5JGuU0zulVfJqbD9DHBKf4nH5qR+akzA1+m9ekpZ6FJwLXy1XQ7gaAo3zkbD/TDh/v4auv5TTf5lYbiPRjTXlVp+uZfmI3I33QH/LUon5uDMhhPpZ4c/tGvT/PRv/02aNTp9hqlbs1cAaBZRer9Zo11XTMSHolCd7C45QA1FTG5bg03uDYj7PcftQFTiP8A8b//AF/90Nh+L8MqmyYjDMTsFxFMH90PJv1KgRcNp3h1I95vACmfiH9x/wDJ/wB0C+P/ALjf5f5y2qYSjyrL5EofgD4yFiaCDZs37JHxO8dgVlbHnkh96/zjBxBv/bPvElPTE4URGRYBMNaGFKSss7LPQeOzm+GiLlmq6PIOpXxzX/eOkoAJPwVYpqpt3qfZbzHI+I9b7TJ1eRygvcuwQSkW+IwgI33Ftja5tr4bTz36VcGyOOIKdKBAuD92q3VsCmXW4e17i2a+u09Fw2MVxbZuanfzHeP9aTP9KaWfC10CCo2RitMn22TtKvmSonLbpm2is4H0pp42ijDsuqKrrtbJcBgOQOaGrZTrmb0dgPcpmBwfRziK9U9FEw9RLEnOArX9oMhbY67iTsVwjiGW706FRizEuHVCt2LAqcmYWuAMpuLC0gM1uZF1s/metb4sLRjcRXW3LfVNPO7C0wlXghYnPUwQYakVesdgPENYxtPhFNT/AL3hRbW1LDBvj1hMBl90l4krqqgi4Ob2kJ2tsrHvif8A9fT65qXcgfOMzobm1hlp3v8ADx0lUMNh/vYqo3gKSoPMXT9ecaMJhdrYup/ioo/yMsALh+ki8iT/AIVX5llkSr0qtyfztSUf5qh+UhGjhB/6XN/zK7t8DmjkrUF9nC4df2M3xsIAMq9LwPvj1qUFP+WneBfpI5GgY/lau38CiT04swHYWmv5EA+ZgzxOq7BSzW3NuqTa1rMwC+OpG28AND9F3Ec6V6VVXDU2zrcVEIpVGZxfOv4zU1LXPdYXmxoVLqwXk7ai7AX7Vrgb2YTDYTizYfK1GrTGewrB3V30uRd0VluLkD7up1XWWPD+kWUVMRWpoxqC2VLGotJQWBq5WszCzbDS3drLYvYiS+I2FVQdbrU9R2eQ5a/GeZca6MYtD7Iq0gLZks7WG2ambMpy29jNrfvmy49xA1erKoQLZgQQNxplI8CdttL7i8FeK1QpHtDuexPo2/vvIS5GT+iVMphlVtxuOd7A2+Mf0jQtRsGKHMvaW1+feJD4bxPKhBU3LX0ZSNhpffl3c4mPx5qLlygag3zk7X5ZfGQ7jM/iOEqwIerWbw6zQ+YAsZGp9GsPzDH9o/paaGnhZLo4YDlJCM/h+i9DlSv5sx+ZlnhujNC9jSp+q5pcppHB4gsdhOA4VP8AhU/RFHyEtKIpp7CqvkoErOvMQ14BZbnFQNTECVRrQbVoCLJ8QJwxIlPUrwYxRjEzVsdZ15GaprO62dZIxskF4+nVkJqkQVJDKriSg6ZYNWuJBxFcgMcxO/Mj5WjRUkXGVOU5zRrB/XHP9STAM7Hu9whlUCNaRoCMVbvjSDJJjGjCyJUSCbCKdwD5gGSKzRA8Bkf6ivIW8tPht8IowoH89z8ZIziKDALIzYa/89j7xBPRZdVJJtYA29Nd+/nJxMG8dCsFUomqpFz7/wBYPD4RlBAYjSxyhEJ39plAY78zJuHFhO7z3wGQvq4G9zYH2izb77kyHUp92npLKsd5BqxMQfDLdZIpJrI+GOklUDrEMlKsIFgg0dmiEEiXjc0QmADrxpMQmNvABGMA7R7wLiADHeBFSdVEjQBo1hqzusjYonWRiONSIKkcYgja2BcndZAValzJDSO+8575NUeDs068UR0TJIATA1WkhoCpCgIdRozPD1ILnI0MaHh0aDWGSACZopMfOMkIQGKDHxwkCSIdaQHlnWkFogHUDpJdAwFDaS6UiAURbQgnRiBRDDGJEAExpMOYwwGRmME0PVg1gBErSNeWFWRIAz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278" name="Picture 14" descr="http://edi.fmph.uniba.sk/~jaskova/IKTH/tema03/obrazky/NacuvaciApar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19" y="475695"/>
            <a:ext cx="7219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mojanitra.sk/images/clanky/vata/tn_c_146665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80" y="312737"/>
            <a:ext cx="4871991" cy="63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r>
              <a:rPr lang="sk-SK" dirty="0">
                <a:effectLst/>
                <a:latin typeface="Berlin Sans FB" panose="020E0602020502020306" pitchFamily="34" charset="0"/>
              </a:rPr>
              <a:t> </a:t>
            </a:r>
          </a:p>
          <a:p>
            <a:r>
              <a:rPr lang="sk-SK" dirty="0" err="1" smtClean="0">
                <a:effectLst/>
                <a:latin typeface="Berlin Sans FB" panose="020E0602020502020306" pitchFamily="34" charset="0"/>
              </a:rPr>
              <a:t>Priebieh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 zavádzania </a:t>
            </a:r>
            <a:r>
              <a:rPr lang="sk-SK" dirty="0">
                <a:effectLst/>
                <a:latin typeface="Berlin Sans FB" panose="020E0602020502020306" pitchFamily="34" charset="0"/>
              </a:rPr>
              <a:t>informatizácie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zdravotníctva</a:t>
            </a: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Národné </a:t>
            </a:r>
            <a:r>
              <a:rPr lang="sk-SK" dirty="0">
                <a:effectLst/>
                <a:latin typeface="Berlin Sans FB" panose="020E0602020502020306" pitchFamily="34" charset="0"/>
              </a:rPr>
              <a:t>centrum zdravotníckych informácií (NCZI),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ktoré </a:t>
            </a:r>
            <a:r>
              <a:rPr lang="sk-SK" dirty="0">
                <a:effectLst/>
                <a:latin typeface="Berlin Sans FB" panose="020E0602020502020306" pitchFamily="34" charset="0"/>
              </a:rPr>
              <a:t>je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zodpovedné za informatizáciu a elektronizáciu </a:t>
            </a:r>
            <a:r>
              <a:rPr lang="sk-SK" dirty="0">
                <a:effectLst/>
                <a:latin typeface="Berlin Sans FB" panose="020E0602020502020306" pitchFamily="34" charset="0"/>
              </a:rPr>
              <a:t>zdravotníctva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SR</a:t>
            </a:r>
          </a:p>
          <a:p>
            <a:r>
              <a:rPr lang="sk-SK" dirty="0">
                <a:effectLst/>
                <a:latin typeface="Berlin Sans FB" panose="020E0602020502020306" pitchFamily="34" charset="0"/>
              </a:rPr>
              <a:t>P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rogram </a:t>
            </a:r>
            <a:r>
              <a:rPr lang="sk-SK" dirty="0">
                <a:effectLst/>
                <a:latin typeface="Berlin Sans FB" panose="020E0602020502020306" pitchFamily="34" charset="0"/>
              </a:rPr>
              <a:t>(</a:t>
            </a:r>
            <a:r>
              <a:rPr lang="sk-SK" dirty="0" err="1">
                <a:effectLst/>
                <a:latin typeface="Berlin Sans FB" panose="020E0602020502020306" pitchFamily="34" charset="0"/>
              </a:rPr>
              <a:t>eHealth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)</a:t>
            </a:r>
            <a:endParaRPr lang="sk-SK" dirty="0">
              <a:effectLst/>
              <a:latin typeface="Berlin Sans FB" panose="020E0602020502020306" pitchFamily="34" charset="0"/>
            </a:endParaRPr>
          </a:p>
          <a:p>
            <a:r>
              <a:rPr lang="sk-SK" dirty="0" smtClean="0">
                <a:latin typeface="Berlin Sans FB" panose="020E0602020502020306" pitchFamily="34" charset="0"/>
              </a:rPr>
              <a:t>Zlepšenie zdravotníctva pomocou komunikačných technológii</a:t>
            </a:r>
            <a:endParaRPr lang="sk-SK" dirty="0">
              <a:latin typeface="Berlin Sans FB" panose="020E0602020502020306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Informatizácia zdravotníctva</a:t>
            </a:r>
            <a:endParaRPr lang="sk-SK" dirty="0">
              <a:latin typeface="Berlin Sans FB" panose="020E0602020502020306" pitchFamily="34" charset="0"/>
            </a:endParaRPr>
          </a:p>
        </p:txBody>
      </p:sp>
      <p:pic>
        <p:nvPicPr>
          <p:cNvPr id="12290" name="Picture 2" descr="http://www.foxgrp.com/public/Fotolia_65704664_S-590x3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8478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>
                <a:effectLst/>
                <a:hlinkClick r:id="rId2"/>
              </a:rPr>
              <a:t>http://www.ucitel2.estranky.cz/clanky/informatika/vyuzitie-informatiky-v-zdravotnictve.html</a:t>
            </a:r>
            <a:endParaRPr lang="sk-SK" dirty="0">
              <a:effectLst/>
            </a:endParaRPr>
          </a:p>
          <a:p>
            <a:r>
              <a:rPr lang="sk-SK" u="sng" dirty="0">
                <a:effectLst/>
                <a:hlinkClick r:id="rId3"/>
              </a:rPr>
              <a:t>http://szssvbazpo.wbl.sk/infvzdravotnictve.pdf</a:t>
            </a:r>
            <a:r>
              <a:rPr lang="sk-SK" dirty="0">
                <a:effectLst/>
              </a:rPr>
              <a:t> </a:t>
            </a:r>
          </a:p>
          <a:p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www.ezdravotnictvo.sk/Elektronicke-zdravotnictvo/Stranky/default.aspx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5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814208" y="6124308"/>
            <a:ext cx="3302496" cy="720080"/>
          </a:xfrm>
        </p:spPr>
        <p:txBody>
          <a:bodyPr/>
          <a:lstStyle/>
          <a:p>
            <a:r>
              <a:rPr lang="sk-SK" dirty="0" smtClean="0"/>
              <a:t>Lucia </a:t>
            </a:r>
            <a:r>
              <a:rPr lang="sk-SK" dirty="0" err="1" smtClean="0"/>
              <a:t>Kocúreková</a:t>
            </a:r>
            <a:r>
              <a:rPr lang="sk-SK" dirty="0" smtClean="0"/>
              <a:t> II.A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3861048"/>
            <a:ext cx="7543800" cy="9144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08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Minulosť</a:t>
            </a:r>
          </a:p>
          <a:p>
            <a:r>
              <a:rPr lang="sk-SK" dirty="0" smtClean="0">
                <a:latin typeface="Berlin Sans FB" panose="020E0602020502020306" pitchFamily="34" charset="0"/>
              </a:rPr>
              <a:t>Súčasnosť</a:t>
            </a:r>
          </a:p>
          <a:p>
            <a:r>
              <a:rPr lang="sk-SK" dirty="0" smtClean="0">
                <a:latin typeface="Berlin Sans FB" panose="020E0602020502020306" pitchFamily="34" charset="0"/>
              </a:rPr>
              <a:t>Budúcnosť </a:t>
            </a:r>
            <a:endParaRPr lang="sk-SK" dirty="0">
              <a:latin typeface="Berlin Sans FB" panose="020E0602020502020306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Rozvoj informatiky v zdravotníctve</a:t>
            </a:r>
            <a:endParaRPr lang="sk-SK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http://priroda-zahrada.cz/wp-content/uploads/2011/07/bylinky-v-kuchyni_228_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18" y="33477"/>
            <a:ext cx="4974982" cy="36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lektro.sk/data/files/img_Zdravotnictv%C3%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477"/>
            <a:ext cx="5534359" cy="36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stitut-ehealth.de/wp-content/uploads/2013/04/%C2%A9-Luis-Louro-Fotolia.com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01" y="-15273"/>
            <a:ext cx="5633725" cy="37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133600" y="685801"/>
            <a:ext cx="6614864" cy="3657599"/>
          </a:xfrm>
        </p:spPr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Pomoc pri sledovaní pacientov</a:t>
            </a:r>
          </a:p>
          <a:p>
            <a:r>
              <a:rPr lang="sk-SK" dirty="0" smtClean="0">
                <a:latin typeface="Berlin Sans FB" panose="020E0602020502020306" pitchFamily="34" charset="0"/>
              </a:rPr>
              <a:t>Senzory (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 </a:t>
            </a:r>
            <a:r>
              <a:rPr lang="sk-SK" dirty="0">
                <a:effectLst/>
                <a:latin typeface="Berlin Sans FB" panose="020E0602020502020306" pitchFamily="34" charset="0"/>
              </a:rPr>
              <a:t>hladinu cukru v krvi, </a:t>
            </a:r>
            <a:r>
              <a:rPr lang="sk-SK" b="1" dirty="0">
                <a:effectLst/>
                <a:latin typeface="Berlin Sans FB" panose="020E0602020502020306" pitchFamily="34" charset="0"/>
              </a:rPr>
              <a:t>EKG, </a:t>
            </a:r>
            <a:r>
              <a:rPr lang="sk-SK" dirty="0">
                <a:effectLst/>
                <a:latin typeface="Berlin Sans FB" panose="020E0602020502020306" pitchFamily="34" charset="0"/>
              </a:rPr>
              <a:t>krvný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tlak )</a:t>
            </a:r>
          </a:p>
          <a:p>
            <a:r>
              <a:rPr lang="sk-SK" dirty="0">
                <a:effectLst/>
                <a:latin typeface="Berlin Sans FB" panose="020E0602020502020306" pitchFamily="34" charset="0"/>
              </a:rPr>
              <a:t>Namerané 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údaje</a:t>
            </a: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Porovnávanie</a:t>
            </a: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Ukladanie údajov</a:t>
            </a:r>
            <a:endParaRPr lang="sk-SK" dirty="0" smtClean="0">
              <a:latin typeface="Berlin Sans FB" panose="020E0602020502020306" pitchFamily="34" charset="0"/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Počítače</a:t>
            </a:r>
            <a:endParaRPr lang="sk-SK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 descr="http://www.realex.sk/uploadedimages/2989_obr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5"/>
          <a:stretch/>
        </p:blipFill>
        <p:spPr bwMode="auto">
          <a:xfrm>
            <a:off x="4716016" y="2868861"/>
            <a:ext cx="4319001" cy="383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effectLst/>
                <a:latin typeface="Berlin Sans FB" panose="020E0602020502020306" pitchFamily="34" charset="0"/>
              </a:rPr>
              <a:t>Nemocničný informačný systém </a:t>
            </a:r>
            <a:endParaRPr lang="sk-SK" dirty="0" smtClean="0">
              <a:effectLst/>
              <a:latin typeface="Berlin Sans FB" panose="020E0602020502020306" pitchFamily="34" charset="0"/>
            </a:endParaRP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Informácie o pacientovi </a:t>
            </a:r>
          </a:p>
          <a:p>
            <a:r>
              <a:rPr lang="sk-SK" dirty="0">
                <a:effectLst/>
                <a:latin typeface="Berlin Sans FB" panose="020E0602020502020306" pitchFamily="34" charset="0"/>
              </a:rPr>
              <a:t>(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osobné </a:t>
            </a:r>
            <a:r>
              <a:rPr lang="sk-SK" dirty="0">
                <a:effectLst/>
                <a:latin typeface="Berlin Sans FB" panose="020E0602020502020306" pitchFamily="34" charset="0"/>
              </a:rPr>
              <a:t>údaje, chorobopis, dátum prijatia, na ktorom oddelení leží, aké vyšetrenia už absolvoval, aké sú ich výsledky, aké lieky má užívať a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kedy</a:t>
            </a:r>
            <a:r>
              <a:rPr lang="sk-SK" dirty="0">
                <a:effectLst/>
                <a:latin typeface="Berlin Sans FB" panose="020E0602020502020306" pitchFamily="34" charset="0"/>
              </a:rPr>
              <a:t>)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Nemocničný informačný systém</a:t>
            </a:r>
            <a:endParaRPr lang="sk-SK" dirty="0">
              <a:latin typeface="Berlin Sans FB" panose="020E0602020502020306" pitchFamily="34" charset="0"/>
            </a:endParaRPr>
          </a:p>
        </p:txBody>
      </p:sp>
      <p:pic>
        <p:nvPicPr>
          <p:cNvPr id="3074" name="Picture 2" descr="https://www.researchgate.net/profile/Jaroslav_Majernik/publication/256443548/viewer/AS:104176549892104@1401849033961/background/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2879"/>
            <a:ext cx="6054477" cy="36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>
              <a:effectLst/>
              <a:latin typeface="Berlin Sans FB" panose="020E0602020502020306" pitchFamily="34" charset="0"/>
            </a:endParaRP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Prepojenie medzi oddeleniami a ambulanciami</a:t>
            </a: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Záznamy a výsledky prístupné  lekárom a sestričkám</a:t>
            </a:r>
          </a:p>
          <a:p>
            <a:r>
              <a:rPr lang="sk-SK" dirty="0">
                <a:effectLst/>
                <a:latin typeface="Berlin Sans FB" panose="020E0602020502020306" pitchFamily="34" charset="0"/>
              </a:rPr>
              <a:t>C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hyba</a:t>
            </a:r>
            <a:r>
              <a:rPr lang="sk-SK" dirty="0">
                <a:effectLst/>
                <a:latin typeface="Berlin Sans FB" panose="020E0602020502020306" pitchFamily="34" charset="0"/>
              </a:rPr>
              <a:t> 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človeka môže spôsobiť vážne následky</a:t>
            </a:r>
            <a:endParaRPr lang="sk-SK" dirty="0">
              <a:latin typeface="Berlin Sans FB" panose="020E0602020502020306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Prepojenie oddelení cez počítače</a:t>
            </a:r>
            <a:endParaRPr lang="sk-SK" dirty="0">
              <a:latin typeface="Berlin Sans FB" panose="020E0602020502020306" pitchFamily="34" charset="0"/>
            </a:endParaRPr>
          </a:p>
        </p:txBody>
      </p:sp>
      <p:pic>
        <p:nvPicPr>
          <p:cNvPr id="4098" name="Picture 2" descr="http://www.lcs.sk/img/motives/profil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15" y="5114791"/>
            <a:ext cx="3851920" cy="17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/>
                <a:latin typeface="Berlin Sans FB" panose="020E0602020502020306" pitchFamily="34" charset="0"/>
              </a:rPr>
              <a:t>Nevýhody tradičného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röntgenovania </a:t>
            </a:r>
            <a:endParaRPr lang="sk-SK" dirty="0" smtClean="0">
              <a:effectLst/>
              <a:latin typeface="Berlin Sans FB" panose="020E0602020502020306" pitchFamily="34" charset="0"/>
            </a:endParaRP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Vyhodnocovanie </a:t>
            </a:r>
            <a:r>
              <a:rPr lang="sk-SK" dirty="0">
                <a:effectLst/>
                <a:latin typeface="Berlin Sans FB" panose="020E0602020502020306" pitchFamily="34" charset="0"/>
              </a:rPr>
              <a:t>výsledkov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-ťažké </a:t>
            </a:r>
            <a:r>
              <a:rPr lang="sk-SK" dirty="0">
                <a:effectLst/>
                <a:latin typeface="Berlin Sans FB" panose="020E0602020502020306" pitchFamily="34" charset="0"/>
              </a:rPr>
              <a:t>a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nejednoznačné</a:t>
            </a:r>
          </a:p>
          <a:p>
            <a:r>
              <a:rPr lang="sk-SK" dirty="0">
                <a:effectLst/>
                <a:latin typeface="Berlin Sans FB" panose="020E0602020502020306" pitchFamily="34" charset="0"/>
              </a:rPr>
              <a:t>P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očítačová </a:t>
            </a:r>
            <a:r>
              <a:rPr lang="sk-SK" dirty="0">
                <a:effectLst/>
                <a:latin typeface="Berlin Sans FB" panose="020E0602020502020306" pitchFamily="34" charset="0"/>
              </a:rPr>
              <a:t>tomografia(skrátene CT, čiže </a:t>
            </a:r>
            <a:r>
              <a:rPr lang="sk-SK" dirty="0" err="1">
                <a:effectLst/>
                <a:latin typeface="Berlin Sans FB" panose="020E0602020502020306" pitchFamily="34" charset="0"/>
              </a:rPr>
              <a:t>Computerized</a:t>
            </a:r>
            <a:r>
              <a:rPr lang="sk-SK" dirty="0">
                <a:effectLst/>
                <a:latin typeface="Berlin Sans FB" panose="020E0602020502020306" pitchFamily="34" charset="0"/>
              </a:rPr>
              <a:t> </a:t>
            </a:r>
            <a:r>
              <a:rPr lang="sk-SK" dirty="0" err="1" smtClean="0">
                <a:effectLst/>
                <a:latin typeface="Berlin Sans FB" panose="020E0602020502020306" pitchFamily="34" charset="0"/>
              </a:rPr>
              <a:t>Tomography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)</a:t>
            </a: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Gama žiarenie </a:t>
            </a: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Z </a:t>
            </a:r>
            <a:r>
              <a:rPr lang="sk-SK" dirty="0">
                <a:effectLst/>
                <a:latin typeface="Berlin Sans FB" panose="020E0602020502020306" pitchFamily="34" charset="0"/>
              </a:rPr>
              <a:t>digitalizovaných výsledkov sa potom pomocou počítača vytvorí ostrý obraz</a:t>
            </a:r>
            <a:endParaRPr lang="sk-SK" dirty="0">
              <a:latin typeface="Berlin Sans FB" panose="020E0602020502020306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Vývoj RTG vďaka PC</a:t>
            </a:r>
            <a:endParaRPr lang="sk-SK" dirty="0">
              <a:latin typeface="Berlin Sans FB" panose="020E0602020502020306" pitchFamily="34" charset="0"/>
            </a:endParaRPr>
          </a:p>
        </p:txBody>
      </p:sp>
      <p:pic>
        <p:nvPicPr>
          <p:cNvPr id="4" name="Obrázok 3" descr="http://www.pulimedical.sk/images/articles/ECLOS-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34481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2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effectLst/>
                <a:latin typeface="Berlin Sans FB" panose="020E0602020502020306" pitchFamily="34" charset="0"/>
              </a:rPr>
              <a:t>Č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astejšie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používanie </a:t>
            </a:r>
            <a:r>
              <a:rPr lang="sk-SK" dirty="0" err="1" smtClean="0">
                <a:effectLst/>
                <a:latin typeface="Berlin Sans FB" panose="020E0602020502020306" pitchFamily="34" charset="0"/>
              </a:rPr>
              <a:t>mikrooperácií</a:t>
            </a:r>
            <a:endParaRPr lang="sk-SK" b="1" dirty="0">
              <a:effectLst/>
              <a:latin typeface="Berlin Sans FB" panose="020E0602020502020306" pitchFamily="34" charset="0"/>
            </a:endParaRPr>
          </a:p>
          <a:p>
            <a:r>
              <a:rPr lang="sk-SK" dirty="0" err="1" smtClean="0">
                <a:effectLst/>
                <a:latin typeface="Berlin Sans FB" panose="020E0602020502020306" pitchFamily="34" charset="0"/>
              </a:rPr>
              <a:t>Mikrosonda</a:t>
            </a:r>
            <a:r>
              <a:rPr lang="sk-SK" dirty="0">
                <a:effectLst/>
                <a:latin typeface="Berlin Sans FB" panose="020E0602020502020306" pitchFamily="34" charset="0"/>
              </a:rPr>
              <a:t>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(napr</a:t>
            </a:r>
            <a:r>
              <a:rPr lang="sk-SK" dirty="0">
                <a:effectLst/>
                <a:latin typeface="Berlin Sans FB" panose="020E0602020502020306" pitchFamily="34" charset="0"/>
              </a:rPr>
              <a:t>. cez žilu) </a:t>
            </a:r>
            <a:endParaRPr lang="sk-SK" dirty="0" smtClean="0">
              <a:effectLst/>
              <a:latin typeface="Berlin Sans FB" panose="020E0602020502020306" pitchFamily="34" charset="0"/>
            </a:endParaRPr>
          </a:p>
          <a:p>
            <a:r>
              <a:rPr lang="sk-SK" dirty="0">
                <a:effectLst/>
                <a:latin typeface="Berlin Sans FB" panose="020E0602020502020306" pitchFamily="34" charset="0"/>
              </a:rPr>
              <a:t>Z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ariadenia </a:t>
            </a:r>
            <a:r>
              <a:rPr lang="sk-SK" dirty="0">
                <a:effectLst/>
                <a:latin typeface="Berlin Sans FB" panose="020E0602020502020306" pitchFamily="34" charset="0"/>
              </a:rPr>
              <a:t>riadi priamo lekár po­mocou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počítača</a:t>
            </a: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Vloženie mikročipových implantátov</a:t>
            </a:r>
            <a:r>
              <a:rPr lang="sk-SK" b="1" dirty="0" smtClean="0">
                <a:effectLst/>
                <a:latin typeface="Berlin Sans FB" panose="020E0602020502020306" pitchFamily="34" charset="0"/>
              </a:rPr>
              <a:t> 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do mozgu</a:t>
            </a:r>
          </a:p>
          <a:p>
            <a:r>
              <a:rPr lang="sk-SK" dirty="0">
                <a:effectLst/>
                <a:latin typeface="Berlin Sans FB" panose="020E0602020502020306" pitchFamily="34" charset="0"/>
              </a:rPr>
              <a:t>M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ikroskopické zariadenia slúžiace ako určitý druh protéz</a:t>
            </a:r>
          </a:p>
          <a:p>
            <a:r>
              <a:rPr lang="sk-SK" dirty="0" smtClean="0">
                <a:effectLst/>
                <a:latin typeface="Berlin Sans FB" panose="020E0602020502020306" pitchFamily="34" charset="0"/>
              </a:rPr>
              <a:t>(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na­príklad pre ľudí s poruchami sluchu alebo zraku)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Berlin Sans FB" panose="020E0602020502020306" pitchFamily="34" charset="0"/>
              </a:rPr>
              <a:t>Mikrooperácie</a:t>
            </a:r>
            <a:endParaRPr lang="sk-SK" dirty="0">
              <a:latin typeface="Berlin Sans FB" panose="020E0602020502020306" pitchFamily="34" charset="0"/>
            </a:endParaRPr>
          </a:p>
        </p:txBody>
      </p:sp>
      <p:pic>
        <p:nvPicPr>
          <p:cNvPr id="5122" name="Picture 2" descr="http://www.prolekare.cz/dbpic/jp_47213_p_5-x1000_16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32558"/>
            <a:ext cx="4680520" cy="402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/>
                <a:latin typeface="Berlin Sans FB" panose="020E0602020502020306" pitchFamily="34" charset="0"/>
              </a:rPr>
              <a:t>Niekedy sa počítač priamo podieľa aj na samotnej liečbe,</a:t>
            </a:r>
          </a:p>
          <a:p>
            <a:r>
              <a:rPr lang="sk-SK" dirty="0">
                <a:effectLst/>
                <a:latin typeface="Berlin Sans FB" panose="020E0602020502020306" pitchFamily="34" charset="0"/>
              </a:rPr>
              <a:t>P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očítačom </a:t>
            </a:r>
            <a:r>
              <a:rPr lang="sk-SK" dirty="0">
                <a:effectLst/>
                <a:latin typeface="Berlin Sans FB" panose="020E0602020502020306" pitchFamily="34" charset="0"/>
              </a:rPr>
              <a:t>riadené lasery pri operáciách oka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a i. počítačom </a:t>
            </a:r>
            <a:r>
              <a:rPr lang="sk-SK" dirty="0">
                <a:effectLst/>
                <a:latin typeface="Berlin Sans FB" panose="020E0602020502020306" pitchFamily="34" charset="0"/>
              </a:rPr>
              <a:t>vykonávaných operácií. </a:t>
            </a:r>
            <a:endParaRPr lang="sk-SK" dirty="0">
              <a:latin typeface="Berlin Sans FB" panose="020E0602020502020306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http://www.iclinic.sk/userfiles/filemanager/relex-3smile-kroky-zakroku-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45524"/>
            <a:ext cx="813690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1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/>
                <a:latin typeface="Berlin Sans FB" panose="020E0602020502020306" pitchFamily="34" charset="0"/>
              </a:rPr>
              <a:t>O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perujúci </a:t>
            </a:r>
            <a:r>
              <a:rPr lang="sk-SK" dirty="0">
                <a:effectLst/>
                <a:latin typeface="Berlin Sans FB" panose="020E0602020502020306" pitchFamily="34" charset="0"/>
              </a:rPr>
              <a:t>lekár nie je v jednej miestnosti s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pacientom</a:t>
            </a:r>
          </a:p>
          <a:p>
            <a:r>
              <a:rPr lang="sk-SK" dirty="0">
                <a:effectLst/>
                <a:latin typeface="Berlin Sans FB" panose="020E0602020502020306" pitchFamily="34" charset="0"/>
              </a:rPr>
              <a:t>Č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innosti </a:t>
            </a:r>
            <a:r>
              <a:rPr lang="sk-SK" dirty="0">
                <a:effectLst/>
                <a:latin typeface="Berlin Sans FB" panose="020E0602020502020306" pitchFamily="34" charset="0"/>
              </a:rPr>
              <a:t>na pokyn </a:t>
            </a:r>
            <a:r>
              <a:rPr lang="sk-SK" dirty="0" smtClean="0">
                <a:effectLst/>
                <a:latin typeface="Berlin Sans FB" panose="020E0602020502020306" pitchFamily="34" charset="0"/>
              </a:rPr>
              <a:t>lekára vykonávajú </a:t>
            </a:r>
            <a:r>
              <a:rPr lang="sk-SK" dirty="0">
                <a:effectLst/>
                <a:latin typeface="Berlin Sans FB" panose="020E0602020502020306" pitchFamily="34" charset="0"/>
              </a:rPr>
              <a:t>prístroje alebo dokonca roboty.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Virtuálne operácie</a:t>
            </a:r>
            <a:endParaRPr lang="sk-SK" dirty="0">
              <a:latin typeface="Berlin Sans FB" panose="020E0602020502020306" pitchFamily="34" charset="0"/>
            </a:endParaRPr>
          </a:p>
        </p:txBody>
      </p:sp>
      <p:pic>
        <p:nvPicPr>
          <p:cNvPr id="6146" name="Picture 2" descr="http://m.smedata.sk/api-media/media/image/sme/0/31/310570/310570_600x400.jpeg?rev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367110" cy="424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121</TotalTime>
  <Words>314</Words>
  <Application>Microsoft Office PowerPoint</Application>
  <PresentationFormat>Prezentácia na obrazovke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Živly</vt:lpstr>
      <vt:lpstr>INFORMATIKA  A  ZDRAVOTNÍCTVO</vt:lpstr>
      <vt:lpstr>Rozvoj informatiky v zdravotníctve</vt:lpstr>
      <vt:lpstr>Počítače</vt:lpstr>
      <vt:lpstr>Nemocničný informačný systém</vt:lpstr>
      <vt:lpstr>Prepojenie oddelení cez počítače</vt:lpstr>
      <vt:lpstr>Vývoj RTG vďaka PC</vt:lpstr>
      <vt:lpstr>Mikrooperácie</vt:lpstr>
      <vt:lpstr>Prezentácia programu PowerPoint</vt:lpstr>
      <vt:lpstr>Virtuálne operácie</vt:lpstr>
      <vt:lpstr>Diagnostické zariadenia</vt:lpstr>
      <vt:lpstr>Nanotechnológie</vt:lpstr>
      <vt:lpstr>Vzdelávanie zdravotníkov pomocou PC</vt:lpstr>
      <vt:lpstr>Prístroje pre Handicapovaných</vt:lpstr>
      <vt:lpstr>Prezentácia programu PowerPoint</vt:lpstr>
      <vt:lpstr>Informatizácia zdravotníctva</vt:lpstr>
      <vt:lpstr>Zdroje</vt:lpstr>
      <vt:lpstr>Ďakujem za pozornosť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 A  ZDRAVOTNÍCTVO</dc:title>
  <dc:creator>Zuzana Kocúreková</dc:creator>
  <cp:lastModifiedBy>Zuzana Kocúreková</cp:lastModifiedBy>
  <cp:revision>13</cp:revision>
  <dcterms:created xsi:type="dcterms:W3CDTF">2016-06-12T13:02:58Z</dcterms:created>
  <dcterms:modified xsi:type="dcterms:W3CDTF">2016-06-17T21:04:29Z</dcterms:modified>
</cp:coreProperties>
</file>